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328" r:id="rId2"/>
    <p:sldId id="295" r:id="rId3"/>
    <p:sldId id="313" r:id="rId4"/>
    <p:sldId id="316" r:id="rId5"/>
    <p:sldId id="318" r:id="rId6"/>
    <p:sldId id="323" r:id="rId7"/>
    <p:sldId id="314" r:id="rId8"/>
    <p:sldId id="322" r:id="rId9"/>
    <p:sldId id="321" r:id="rId10"/>
    <p:sldId id="315" r:id="rId11"/>
    <p:sldId id="330" r:id="rId12"/>
    <p:sldId id="332" r:id="rId13"/>
    <p:sldId id="331" r:id="rId14"/>
    <p:sldId id="333" r:id="rId15"/>
    <p:sldId id="334" r:id="rId16"/>
    <p:sldId id="337" r:id="rId17"/>
    <p:sldId id="305" r:id="rId18"/>
    <p:sldId id="335" r:id="rId19"/>
    <p:sldId id="336" r:id="rId20"/>
    <p:sldId id="306" r:id="rId21"/>
    <p:sldId id="338" r:id="rId22"/>
    <p:sldId id="309" r:id="rId23"/>
    <p:sldId id="311" r:id="rId24"/>
    <p:sldId id="339" r:id="rId25"/>
    <p:sldId id="31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tamaran" panose="020B0604020202020204" charset="0"/>
      <p:regular r:id="rId32"/>
      <p:bold r:id="rId33"/>
    </p:embeddedFont>
    <p:embeddedFont>
      <p:font typeface="Catamaran Thin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0FA32902-CD2A-49A0-8C1E-D6D55D7080EE}">
          <p14:sldIdLst>
            <p14:sldId id="328"/>
            <p14:sldId id="295"/>
            <p14:sldId id="313"/>
            <p14:sldId id="316"/>
            <p14:sldId id="318"/>
            <p14:sldId id="323"/>
            <p14:sldId id="314"/>
            <p14:sldId id="322"/>
            <p14:sldId id="321"/>
            <p14:sldId id="315"/>
            <p14:sldId id="330"/>
            <p14:sldId id="332"/>
            <p14:sldId id="331"/>
            <p14:sldId id="333"/>
            <p14:sldId id="334"/>
            <p14:sldId id="337"/>
            <p14:sldId id="305"/>
            <p14:sldId id="335"/>
            <p14:sldId id="336"/>
            <p14:sldId id="306"/>
            <p14:sldId id="338"/>
            <p14:sldId id="309"/>
            <p14:sldId id="311"/>
            <p14:sldId id="33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B1F5EB"/>
    <a:srgbClr val="6DDD3B"/>
    <a:srgbClr val="FF3300"/>
    <a:srgbClr val="FF0000"/>
    <a:srgbClr val="125DC0"/>
    <a:srgbClr val="1051A8"/>
    <a:srgbClr val="FFC229"/>
    <a:srgbClr val="43FF98"/>
    <a:srgbClr val="80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DDD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6E-457A-8956-DE9B8B5AECE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26E-457A-8956-DE9B8B5AECE4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6E-457A-8956-DE9B8B5AECE4}"/>
              </c:ext>
            </c:extLst>
          </c:dPt>
          <c:cat>
            <c:strRef>
              <c:f>Foglio1!$A$2:$A$4</c:f>
              <c:strCache>
                <c:ptCount val="3"/>
                <c:pt idx="0">
                  <c:v>Valutazioni ed utilizzo</c:v>
                </c:pt>
                <c:pt idx="1">
                  <c:v>Info content-based</c:v>
                </c:pt>
                <c:pt idx="2">
                  <c:v>Segnali audio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8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E-457A-8956-DE9B8B5AE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109839"/>
        <c:axId val="60110255"/>
      </c:barChart>
      <c:catAx>
        <c:axId val="60109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10255"/>
        <c:crosses val="autoZero"/>
        <c:auto val="1"/>
        <c:lblAlgn val="ctr"/>
        <c:lblOffset val="100"/>
        <c:noMultiLvlLbl val="0"/>
      </c:catAx>
      <c:valAx>
        <c:axId val="60110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109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0 Emozioni Suggerite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22.34</c:v>
                </c:pt>
                <c:pt idx="1">
                  <c:v>45</c:v>
                </c:pt>
                <c:pt idx="2">
                  <c:v>44.62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0-4F72-94ED-46DA32254F0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10 Emozioni Suggerite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31.33</c:v>
                </c:pt>
                <c:pt idx="1">
                  <c:v>63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0-4F72-94ED-46DA32254F0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20 Emozioni Suggerite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Classificazioni Corrette</c:v>
                </c:pt>
                <c:pt idx="1">
                  <c:v>Accuratezza %</c:v>
                </c:pt>
                <c:pt idx="2">
                  <c:v>Media Differenza Errore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38</c:v>
                </c:pt>
                <c:pt idx="1">
                  <c:v>76</c:v>
                </c:pt>
                <c:pt idx="2">
                  <c:v>30.51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0-4F72-94ED-46DA32254F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27256624"/>
        <c:axId val="527253296"/>
      </c:barChart>
      <c:catAx>
        <c:axId val="527256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7253296"/>
        <c:crosses val="autoZero"/>
        <c:auto val="1"/>
        <c:lblAlgn val="ctr"/>
        <c:lblOffset val="100"/>
        <c:noMultiLvlLbl val="0"/>
      </c:catAx>
      <c:valAx>
        <c:axId val="52725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2725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5"/>
          <c:y val="0"/>
          <c:w val="0.9"/>
          <c:h val="7.4729448269934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c897f1b3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c897f1b3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Aumentare font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N/24 rispetto totale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810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dire «poi lo spiego»</a:t>
            </a:r>
          </a:p>
        </p:txBody>
      </p:sp>
    </p:spTree>
    <p:extLst>
      <p:ext uri="{BB962C8B-B14F-4D97-AF65-F5344CB8AC3E}">
        <p14:creationId xmlns:p14="http://schemas.microsoft.com/office/powerpoint/2010/main" val="3288737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851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 come ho bilanciato</a:t>
            </a:r>
          </a:p>
          <a:p>
            <a:r>
              <a:rPr lang="it-IT" dirty="0"/>
              <a:t>30-6 secondi</a:t>
            </a:r>
          </a:p>
        </p:txBody>
      </p:sp>
    </p:spTree>
    <p:extLst>
      <p:ext uri="{BB962C8B-B14F-4D97-AF65-F5344CB8AC3E}">
        <p14:creationId xmlns:p14="http://schemas.microsoft.com/office/powerpoint/2010/main" val="11717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fine-tuning</a:t>
            </a:r>
          </a:p>
          <a:p>
            <a:r>
              <a:rPr lang="it-IT" dirty="0"/>
              <a:t>Differenza tra </a:t>
            </a:r>
            <a:r>
              <a:rPr lang="it-IT" dirty="0" err="1"/>
              <a:t>effnet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239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0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Aggiungere slide errore</a:t>
            </a:r>
          </a:p>
        </p:txBody>
      </p:sp>
    </p:spTree>
    <p:extLst>
      <p:ext uri="{BB962C8B-B14F-4D97-AF65-F5344CB8AC3E}">
        <p14:creationId xmlns:p14="http://schemas.microsoft.com/office/powerpoint/2010/main" val="563249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1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Ingrandire </a:t>
            </a:r>
            <a:r>
              <a:rPr lang="it-IT" dirty="0" err="1"/>
              <a:t>freccine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4464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5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01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8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it-IT" sz="1800" b="0" i="0" u="none" strike="noStrike" baseline="0" dirty="0">
                <a:latin typeface="CMR10"/>
              </a:rPr>
              <a:t>Nell’ambito dell’intelligenza artificiale, con sistema di raccomandazione - o </a:t>
            </a:r>
            <a:r>
              <a:rPr lang="it-IT" sz="1800" b="0" i="0" u="none" strike="noStrike" baseline="0" dirty="0" err="1">
                <a:latin typeface="CMTI10"/>
              </a:rPr>
              <a:t>recommender</a:t>
            </a:r>
            <a:endParaRPr lang="it-IT" sz="1800" b="0" i="0" u="none" strike="noStrike" baseline="0" dirty="0">
              <a:latin typeface="CMTI10"/>
            </a:endParaRPr>
          </a:p>
          <a:p>
            <a:pPr marL="139700" indent="0" algn="l">
              <a:buNone/>
            </a:pPr>
            <a:r>
              <a:rPr lang="it-IT" sz="1800" b="0" i="0" u="none" strike="noStrike" baseline="0" dirty="0">
                <a:latin typeface="CMTI10"/>
              </a:rPr>
              <a:t>system </a:t>
            </a:r>
            <a:r>
              <a:rPr lang="it-IT" sz="1800" b="0" i="0" u="none" strike="noStrike" baseline="0" dirty="0">
                <a:latin typeface="CMR10"/>
              </a:rPr>
              <a:t>- si intende una classe di algoritmi di machine learning usati</a:t>
            </a:r>
          </a:p>
          <a:p>
            <a:pPr marL="139700" indent="0" algn="l">
              <a:buNone/>
            </a:pPr>
            <a:r>
              <a:rPr lang="it-IT" sz="1800" b="0" i="0" u="none" strike="noStrike" baseline="0" dirty="0">
                <a:latin typeface="CMR10"/>
              </a:rPr>
              <a:t>dagli sviluppatori software per effettuare predizioni sulle scelte dell’utente ed offrire</a:t>
            </a:r>
          </a:p>
          <a:p>
            <a:pPr marL="139700" indent="0" algn="l">
              <a:buNone/>
            </a:pPr>
            <a:r>
              <a:rPr lang="it-IT" sz="1800" b="0" i="0" u="none" strike="noStrike" baseline="0" dirty="0">
                <a:latin typeface="CMR10"/>
              </a:rPr>
              <a:t>ad esso consigli rilevanti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Togliere doppia freccia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18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7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Numero di paper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38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Cambiare font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50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5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49" r:id="rId3"/>
    <p:sldLayoutId id="2147483654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D8C297-1471-418C-BFA3-5F4368FE7F14}"/>
              </a:ext>
            </a:extLst>
          </p:cNvPr>
          <p:cNvSpPr txBox="1"/>
          <p:nvPr/>
        </p:nvSpPr>
        <p:spPr>
          <a:xfrm>
            <a:off x="2067484" y="-155702"/>
            <a:ext cx="500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r>
              <a:rPr lang="it-IT" sz="1800" b="1" i="0" u="none" strike="noStrike" baseline="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Università degli Studi di Milano - Bicocca</a:t>
            </a:r>
            <a:endParaRPr lang="it-IT" b="1" dirty="0">
              <a:solidFill>
                <a:schemeClr val="tx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6B4385-658E-B791-08A1-91C4329FF498}"/>
              </a:ext>
            </a:extLst>
          </p:cNvPr>
          <p:cNvSpPr txBox="1"/>
          <p:nvPr/>
        </p:nvSpPr>
        <p:spPr>
          <a:xfrm>
            <a:off x="1693487" y="490629"/>
            <a:ext cx="5757023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Dipartimento di Informatica, Sistemistica e Comunicazione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it-IT" sz="14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Corso di Laurea Magistrale in Informatica</a:t>
            </a:r>
            <a:endParaRPr lang="it-IT" sz="1200" dirty="0">
              <a:solidFill>
                <a:schemeClr val="tx1">
                  <a:lumMod val="85000"/>
                </a:schemeClr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153699-654B-8E1B-DFF2-C956CE41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" y="60348"/>
            <a:ext cx="1420526" cy="14205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39E852-457A-6029-BF11-B0EED62562D3}"/>
              </a:ext>
            </a:extLst>
          </p:cNvPr>
          <p:cNvSpPr txBox="1"/>
          <p:nvPr/>
        </p:nvSpPr>
        <p:spPr>
          <a:xfrm>
            <a:off x="642659" y="1713590"/>
            <a:ext cx="875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Fine-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Playlist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2000" b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2000" b="1" dirty="0" err="1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endParaRPr lang="it-IT" sz="20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5A1E02-C323-0381-CC97-38AC2CD7D01F}"/>
              </a:ext>
            </a:extLst>
          </p:cNvPr>
          <p:cNvSpPr txBox="1"/>
          <p:nvPr/>
        </p:nvSpPr>
        <p:spPr>
          <a:xfrm>
            <a:off x="642659" y="2637944"/>
            <a:ext cx="3433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it-IT" sz="1300" dirty="0">
                <a:solidFill>
                  <a:schemeClr val="tx1">
                    <a:lumMod val="8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Prof.ssa Francesca Gasparini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7025F3-5FF8-0226-D7A5-683E9614F54B}"/>
              </a:ext>
            </a:extLst>
          </p:cNvPr>
          <p:cNvSpPr txBox="1"/>
          <p:nvPr/>
        </p:nvSpPr>
        <p:spPr>
          <a:xfrm>
            <a:off x="5484537" y="2637944"/>
            <a:ext cx="31839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300" b="1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Tesi di Laurea Magistrale di: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Mattia Marchi</a:t>
            </a:r>
          </a:p>
          <a:p>
            <a:pPr algn="r"/>
            <a:r>
              <a:rPr lang="it-IT" sz="1300" dirty="0">
                <a:solidFill>
                  <a:schemeClr val="tx1">
                    <a:lumMod val="85000"/>
                  </a:schemeClr>
                </a:solidFill>
                <a:latin typeface="+mn-lt"/>
              </a:rPr>
              <a:t>Matricola 817587</a:t>
            </a:r>
          </a:p>
        </p:txBody>
      </p:sp>
    </p:spTree>
    <p:extLst>
      <p:ext uri="{BB962C8B-B14F-4D97-AF65-F5344CB8AC3E}">
        <p14:creationId xmlns:p14="http://schemas.microsoft.com/office/powerpoint/2010/main" val="87241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583754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C229"/>
                </a:solidFill>
              </a:rPr>
              <a:t>3.</a:t>
            </a:r>
            <a:endParaRPr dirty="0">
              <a:solidFill>
                <a:srgbClr val="FFC22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dei Modelli Proposti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1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200;p38">
            <a:extLst>
              <a:ext uri="{FF2B5EF4-FFF2-40B4-BE49-F238E27FC236}">
                <a16:creationId xmlns:a16="http://schemas.microsoft.com/office/drawing/2014/main" id="{749867BB-CC2F-96D5-5AEF-7208544104DF}"/>
              </a:ext>
            </a:extLst>
          </p:cNvPr>
          <p:cNvCxnSpPr/>
          <p:nvPr/>
        </p:nvCxnSpPr>
        <p:spPr>
          <a:xfrm rot="10800000">
            <a:off x="7382903" y="1568520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187;p38">
            <a:extLst>
              <a:ext uri="{FF2B5EF4-FFF2-40B4-BE49-F238E27FC236}">
                <a16:creationId xmlns:a16="http://schemas.microsoft.com/office/drawing/2014/main" id="{909BA224-4542-1255-CE3A-C881AD53E3BA}"/>
              </a:ext>
            </a:extLst>
          </p:cNvPr>
          <p:cNvSpPr/>
          <p:nvPr/>
        </p:nvSpPr>
        <p:spPr>
          <a:xfrm>
            <a:off x="6969919" y="2035146"/>
            <a:ext cx="1580069" cy="428257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5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173376-74CF-100A-DD93-994EF522B4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cxnSp>
        <p:nvCxnSpPr>
          <p:cNvPr id="4" name="Google Shape;1200;p38">
            <a:extLst>
              <a:ext uri="{FF2B5EF4-FFF2-40B4-BE49-F238E27FC236}">
                <a16:creationId xmlns:a16="http://schemas.microsoft.com/office/drawing/2014/main" id="{A9AC5B94-41CC-591F-442B-A16807E65534}"/>
              </a:ext>
            </a:extLst>
          </p:cNvPr>
          <p:cNvCxnSpPr/>
          <p:nvPr/>
        </p:nvCxnSpPr>
        <p:spPr>
          <a:xfrm rot="10800000">
            <a:off x="5733596" y="2407347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" name="Google Shape;1200;p38">
            <a:extLst>
              <a:ext uri="{FF2B5EF4-FFF2-40B4-BE49-F238E27FC236}">
                <a16:creationId xmlns:a16="http://schemas.microsoft.com/office/drawing/2014/main" id="{FF8190B4-89A8-F66A-22D3-101EB2589DB9}"/>
              </a:ext>
            </a:extLst>
          </p:cNvPr>
          <p:cNvCxnSpPr>
            <a:cxnSpLocks/>
          </p:cNvCxnSpPr>
          <p:nvPr/>
        </p:nvCxnSpPr>
        <p:spPr>
          <a:xfrm flipV="1">
            <a:off x="4231323" y="1817820"/>
            <a:ext cx="0" cy="249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" name="Google Shape;1200;p38">
            <a:extLst>
              <a:ext uri="{FF2B5EF4-FFF2-40B4-BE49-F238E27FC236}">
                <a16:creationId xmlns:a16="http://schemas.microsoft.com/office/drawing/2014/main" id="{E7682289-55DD-5B9F-6621-EFFCA2FA7E80}"/>
              </a:ext>
            </a:extLst>
          </p:cNvPr>
          <p:cNvCxnSpPr/>
          <p:nvPr/>
        </p:nvCxnSpPr>
        <p:spPr>
          <a:xfrm rot="10800000">
            <a:off x="2724257" y="240734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190;p38">
            <a:extLst>
              <a:ext uri="{FF2B5EF4-FFF2-40B4-BE49-F238E27FC236}">
                <a16:creationId xmlns:a16="http://schemas.microsoft.com/office/drawing/2014/main" id="{153E425E-69F8-DB0F-AA7C-6D5C8BF1659B}"/>
              </a:ext>
            </a:extLst>
          </p:cNvPr>
          <p:cNvSpPr/>
          <p:nvPr/>
        </p:nvSpPr>
        <p:spPr>
          <a:xfrm>
            <a:off x="5350670" y="2036222"/>
            <a:ext cx="1765889" cy="428257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4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" name="Google Shape;1183;p38">
            <a:extLst>
              <a:ext uri="{FF2B5EF4-FFF2-40B4-BE49-F238E27FC236}">
                <a16:creationId xmlns:a16="http://schemas.microsoft.com/office/drawing/2014/main" id="{DB3D66B5-AD1F-AAA0-AEEA-44694846A55D}"/>
              </a:ext>
            </a:extLst>
          </p:cNvPr>
          <p:cNvSpPr txBox="1">
            <a:spLocks/>
          </p:cNvSpPr>
          <p:nvPr/>
        </p:nvSpPr>
        <p:spPr>
          <a:xfrm>
            <a:off x="1241850" y="-87088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PIPELINE DI LAVORO</a:t>
            </a:r>
          </a:p>
        </p:txBody>
      </p:sp>
      <p:sp>
        <p:nvSpPr>
          <p:cNvPr id="12" name="Google Shape;1184;p38">
            <a:extLst>
              <a:ext uri="{FF2B5EF4-FFF2-40B4-BE49-F238E27FC236}">
                <a16:creationId xmlns:a16="http://schemas.microsoft.com/office/drawing/2014/main" id="{1FE81E81-FDBD-3EB4-BDEF-56BD9F99C5D8}"/>
              </a:ext>
            </a:extLst>
          </p:cNvPr>
          <p:cNvSpPr txBox="1">
            <a:spLocks/>
          </p:cNvSpPr>
          <p:nvPr/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cxnSp>
        <p:nvCxnSpPr>
          <p:cNvPr id="14" name="Google Shape;1198;p38">
            <a:extLst>
              <a:ext uri="{FF2B5EF4-FFF2-40B4-BE49-F238E27FC236}">
                <a16:creationId xmlns:a16="http://schemas.microsoft.com/office/drawing/2014/main" id="{9F3475F5-18B9-F17B-90FF-CBF8B6516252}"/>
              </a:ext>
            </a:extLst>
          </p:cNvPr>
          <p:cNvCxnSpPr/>
          <p:nvPr/>
        </p:nvCxnSpPr>
        <p:spPr>
          <a:xfrm rot="10800000">
            <a:off x="750947" y="161943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42B7D1-67ED-B1CB-2853-3E091D708093}"/>
              </a:ext>
            </a:extLst>
          </p:cNvPr>
          <p:cNvSpPr txBox="1"/>
          <p:nvPr/>
        </p:nvSpPr>
        <p:spPr>
          <a:xfrm>
            <a:off x="365274" y="649102"/>
            <a:ext cx="1891681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chemeClr val="tx1"/>
                </a:solidFill>
                <a:latin typeface="+mn-lt"/>
              </a:rPr>
              <a:t>Ricerca Dataset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PMEmo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4Q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tx1"/>
                </a:solidFill>
                <a:latin typeface="+mn-lt"/>
                <a:cs typeface="Catamaran Thin"/>
              </a:rPr>
              <a:t>Emotify</a:t>
            </a:r>
            <a:endParaRPr lang="it-IT" sz="1300" dirty="0">
              <a:solidFill>
                <a:schemeClr val="tx1"/>
              </a:solidFill>
              <a:latin typeface="+mn-lt"/>
              <a:cs typeface="Catamaran Thin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B0C668-16BB-52D7-6880-9C98E726E22C}"/>
              </a:ext>
            </a:extLst>
          </p:cNvPr>
          <p:cNvSpPr txBox="1"/>
          <p:nvPr/>
        </p:nvSpPr>
        <p:spPr>
          <a:xfrm>
            <a:off x="2463573" y="2976519"/>
            <a:ext cx="2382777" cy="14927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Data </a:t>
            </a:r>
            <a:r>
              <a:rPr lang="it-IT" sz="1300" b="1" dirty="0" err="1">
                <a:solidFill>
                  <a:schemeClr val="tx1"/>
                </a:solidFill>
                <a:latin typeface="+mn-lt"/>
                <a:cs typeface="Catamaran Thin"/>
              </a:rPr>
              <a:t>Preprocessing</a:t>
            </a:r>
            <a:endParaRPr lang="it-IT" sz="1300" b="1" dirty="0">
              <a:solidFill>
                <a:schemeClr val="tx1"/>
              </a:solidFill>
              <a:latin typeface="+mn-lt"/>
              <a:cs typeface="Catamaran Thin"/>
            </a:endParaRPr>
          </a:p>
          <a:p>
            <a:endParaRPr lang="it-IT" sz="1300" b="1" dirty="0">
              <a:solidFill>
                <a:schemeClr val="tx1"/>
              </a:solidFill>
              <a:latin typeface="+mn-lt"/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Allineamento Etichette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Bilanciamento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Generazione Spettrogrammi di Mel</a:t>
            </a:r>
            <a:endParaRPr lang="it-IT" sz="1300" dirty="0">
              <a:solidFill>
                <a:schemeClr val="tx1"/>
              </a:solidFill>
              <a:latin typeface="Catamaran Thin"/>
              <a:cs typeface="Catamaran Thin"/>
            </a:endParaRPr>
          </a:p>
          <a:p>
            <a:endParaRPr lang="it-IT" sz="1300" b="1" dirty="0">
              <a:solidFill>
                <a:schemeClr val="tx1"/>
              </a:solidFill>
              <a:latin typeface="Catamaran Thin"/>
              <a:cs typeface="Catamaran Thin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18399C-1E3C-118C-1559-2E2BEAA6CCF4}"/>
              </a:ext>
            </a:extLst>
          </p:cNvPr>
          <p:cNvSpPr txBox="1"/>
          <p:nvPr/>
        </p:nvSpPr>
        <p:spPr>
          <a:xfrm>
            <a:off x="3225322" y="622964"/>
            <a:ext cx="2795286" cy="1092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Convolutional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Neural Network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Scelta architettura rete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 Risultati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E3EC93-58CF-93AD-5C41-18F13CDFCF5A}"/>
              </a:ext>
            </a:extLst>
          </p:cNvPr>
          <p:cNvSpPr txBox="1"/>
          <p:nvPr/>
        </p:nvSpPr>
        <p:spPr>
          <a:xfrm>
            <a:off x="5370595" y="2988318"/>
            <a:ext cx="2656580" cy="892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cs typeface="Catamaran Thin"/>
              </a:rPr>
              <a:t>Long Short-</a:t>
            </a:r>
            <a:r>
              <a:rPr lang="it-IT" sz="1300" b="1" dirty="0" err="1">
                <a:solidFill>
                  <a:schemeClr val="tx1"/>
                </a:solidFill>
                <a:cs typeface="Catamaran Thin"/>
              </a:rPr>
              <a:t>Term</a:t>
            </a:r>
            <a:r>
              <a:rPr lang="it-IT" sz="1300" b="1" dirty="0">
                <a:solidFill>
                  <a:schemeClr val="tx1"/>
                </a:solidFill>
                <a:cs typeface="Catamaran Thin"/>
              </a:rPr>
              <a:t> Memory</a:t>
            </a:r>
          </a:p>
          <a:p>
            <a:endParaRPr lang="it-IT" sz="1300" b="1" dirty="0">
              <a:solidFill>
                <a:schemeClr val="tx1"/>
              </a:solidFill>
              <a:cs typeface="Catamaran Thin"/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Addestramento</a:t>
            </a: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tx1"/>
                </a:solidFill>
                <a:latin typeface="+mn-lt"/>
                <a:cs typeface="Catamaran Thin"/>
              </a:rPr>
              <a:t>Valutazione</a:t>
            </a:r>
            <a:r>
              <a:rPr lang="it-IT" sz="1300" dirty="0">
                <a:solidFill>
                  <a:schemeClr val="tx1"/>
                </a:solidFill>
                <a:latin typeface="Catamaran Thin"/>
                <a:cs typeface="Catamaran Thin"/>
              </a:rPr>
              <a:t> Risultati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3B1D537-1050-ED16-E1FB-BA16EBE1B9BF}"/>
              </a:ext>
            </a:extLst>
          </p:cNvPr>
          <p:cNvSpPr txBox="1"/>
          <p:nvPr/>
        </p:nvSpPr>
        <p:spPr>
          <a:xfrm>
            <a:off x="6969919" y="1217843"/>
            <a:ext cx="1163842" cy="292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300" b="1" dirty="0">
                <a:solidFill>
                  <a:schemeClr val="tx1"/>
                </a:solidFill>
                <a:latin typeface="+mn-lt"/>
                <a:cs typeface="Catamaran Thin"/>
              </a:rPr>
              <a:t>User-Tuning</a:t>
            </a:r>
          </a:p>
        </p:txBody>
      </p:sp>
      <p:sp>
        <p:nvSpPr>
          <p:cNvPr id="9" name="Google Shape;1193;p38">
            <a:extLst>
              <a:ext uri="{FF2B5EF4-FFF2-40B4-BE49-F238E27FC236}">
                <a16:creationId xmlns:a16="http://schemas.microsoft.com/office/drawing/2014/main" id="{CD2A4432-9563-86FA-F1DC-FF626EA96A36}"/>
              </a:ext>
            </a:extLst>
          </p:cNvPr>
          <p:cNvSpPr/>
          <p:nvPr/>
        </p:nvSpPr>
        <p:spPr>
          <a:xfrm>
            <a:off x="3760287" y="2034071"/>
            <a:ext cx="1743206" cy="430408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3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" name="Google Shape;1196;p38">
            <a:extLst>
              <a:ext uri="{FF2B5EF4-FFF2-40B4-BE49-F238E27FC236}">
                <a16:creationId xmlns:a16="http://schemas.microsoft.com/office/drawing/2014/main" id="{590BA6C7-5563-595C-91CB-DE3F74A43E17}"/>
              </a:ext>
            </a:extLst>
          </p:cNvPr>
          <p:cNvSpPr/>
          <p:nvPr/>
        </p:nvSpPr>
        <p:spPr>
          <a:xfrm>
            <a:off x="2095501" y="2036078"/>
            <a:ext cx="1807026" cy="428258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2</a:t>
            </a:r>
            <a:endParaRPr sz="10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" name="Google Shape;1197;p38">
            <a:extLst>
              <a:ext uri="{FF2B5EF4-FFF2-40B4-BE49-F238E27FC236}">
                <a16:creationId xmlns:a16="http://schemas.microsoft.com/office/drawing/2014/main" id="{24622D18-39CD-FB18-A36E-E33536E47769}"/>
              </a:ext>
            </a:extLst>
          </p:cNvPr>
          <p:cNvSpPr/>
          <p:nvPr/>
        </p:nvSpPr>
        <p:spPr>
          <a:xfrm>
            <a:off x="471281" y="2036798"/>
            <a:ext cx="1764422" cy="42553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dk1"/>
                </a:solidFill>
              </a:rPr>
              <a:t>1</a:t>
            </a:r>
            <a:endParaRPr sz="1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9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5D231E5-315B-5430-42C7-24ADFA439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12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494FB6-C19A-B303-645E-870A81F3E294}"/>
              </a:ext>
            </a:extLst>
          </p:cNvPr>
          <p:cNvSpPr txBox="1"/>
          <p:nvPr/>
        </p:nvSpPr>
        <p:spPr>
          <a:xfrm>
            <a:off x="1498600" y="-7684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2D3D2-1926-1F09-D5EC-B328CC8B8DFD}"/>
              </a:ext>
            </a:extLst>
          </p:cNvPr>
          <p:cNvSpPr txBox="1"/>
          <p:nvPr/>
        </p:nvSpPr>
        <p:spPr>
          <a:xfrm>
            <a:off x="361951" y="1193800"/>
            <a:ext cx="2603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PMEmo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algn="ctr"/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794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Lunghezza variabile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 spazio continuo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773633-F283-85DD-2856-A89A82C72047}"/>
              </a:ext>
            </a:extLst>
          </p:cNvPr>
          <p:cNvSpPr txBox="1"/>
          <p:nvPr/>
        </p:nvSpPr>
        <p:spPr>
          <a:xfrm>
            <a:off x="3270250" y="1193800"/>
            <a:ext cx="2603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4Q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900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30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sui quadranti di Russell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145C19-4C5A-7187-D248-4A25C67F6EDB}"/>
              </a:ext>
            </a:extLst>
          </p:cNvPr>
          <p:cNvSpPr txBox="1"/>
          <p:nvPr/>
        </p:nvSpPr>
        <p:spPr>
          <a:xfrm>
            <a:off x="6291550" y="1193800"/>
            <a:ext cx="2603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</a:rPr>
              <a:t>Emotify</a:t>
            </a: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br>
              <a:rPr lang="it-IT" b="1" dirty="0">
                <a:solidFill>
                  <a:schemeClr val="tx1"/>
                </a:solidFill>
              </a:rPr>
            </a:br>
            <a:endParaRPr lang="it-IT" b="1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400 file audio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60 secondi di durata</a:t>
            </a: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Annotazioni di emozioni categoriche</a:t>
            </a:r>
            <a:br>
              <a:rPr lang="it-IT" dirty="0">
                <a:solidFill>
                  <a:schemeClr val="tx1"/>
                </a:solidFill>
              </a:rPr>
            </a:b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  <a:p>
            <a:pPr>
              <a:buClr>
                <a:schemeClr val="accent1">
                  <a:lumMod val="40000"/>
                  <a:lumOff val="60000"/>
                </a:schemeClr>
              </a:buClr>
            </a:pPr>
            <a:br>
              <a:rPr lang="it-IT" dirty="0">
                <a:solidFill>
                  <a:schemeClr val="tx1"/>
                </a:solidFill>
              </a:rPr>
            </a:b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9E645CCB-AF7D-B080-E0F4-D80112DCC448}"/>
              </a:ext>
            </a:extLst>
          </p:cNvPr>
          <p:cNvCxnSpPr>
            <a:cxnSpLocks/>
          </p:cNvCxnSpPr>
          <p:nvPr/>
        </p:nvCxnSpPr>
        <p:spPr>
          <a:xfrm>
            <a:off x="2997200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7AA773-5584-3985-1D77-F2E0F5A9E2C6}"/>
              </a:ext>
            </a:extLst>
          </p:cNvPr>
          <p:cNvCxnSpPr>
            <a:cxnSpLocks/>
          </p:cNvCxnSpPr>
          <p:nvPr/>
        </p:nvCxnSpPr>
        <p:spPr>
          <a:xfrm>
            <a:off x="5959822" y="1073150"/>
            <a:ext cx="0" cy="34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9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9669036-4843-20AC-93AD-37E356059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sp>
        <p:nvSpPr>
          <p:cNvPr id="11" name="Callout: freccia a destra 10">
            <a:extLst>
              <a:ext uri="{FF2B5EF4-FFF2-40B4-BE49-F238E27FC236}">
                <a16:creationId xmlns:a16="http://schemas.microsoft.com/office/drawing/2014/main" id="{AF7756D8-BF5B-E4BB-C2E7-4B3FA6E6A962}"/>
              </a:ext>
            </a:extLst>
          </p:cNvPr>
          <p:cNvSpPr/>
          <p:nvPr/>
        </p:nvSpPr>
        <p:spPr>
          <a:xfrm>
            <a:off x="952500" y="1689100"/>
            <a:ext cx="1892300" cy="1765300"/>
          </a:xfrm>
          <a:prstGeom prst="rightArrowCallout">
            <a:avLst/>
          </a:prstGeom>
          <a:solidFill>
            <a:schemeClr val="bg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Allineamento</a:t>
            </a:r>
          </a:p>
          <a:p>
            <a:pPr algn="ctr"/>
            <a:r>
              <a:rPr lang="it-IT" sz="1200" dirty="0"/>
              <a:t>Etichette</a:t>
            </a:r>
          </a:p>
        </p:txBody>
      </p:sp>
      <p:sp>
        <p:nvSpPr>
          <p:cNvPr id="12" name="Callout: freccia a destra 11">
            <a:extLst>
              <a:ext uri="{FF2B5EF4-FFF2-40B4-BE49-F238E27FC236}">
                <a16:creationId xmlns:a16="http://schemas.microsoft.com/office/drawing/2014/main" id="{840877D8-5896-7EED-4916-B02B2498E654}"/>
              </a:ext>
            </a:extLst>
          </p:cNvPr>
          <p:cNvSpPr/>
          <p:nvPr/>
        </p:nvSpPr>
        <p:spPr>
          <a:xfrm>
            <a:off x="2164050" y="1689100"/>
            <a:ext cx="1892300" cy="1765300"/>
          </a:xfrm>
          <a:prstGeom prst="right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Unione </a:t>
            </a:r>
          </a:p>
          <a:p>
            <a:pPr algn="ctr"/>
            <a:r>
              <a:rPr lang="it-IT" sz="1200" dirty="0"/>
              <a:t>Dataset</a:t>
            </a:r>
          </a:p>
        </p:txBody>
      </p:sp>
      <p:sp>
        <p:nvSpPr>
          <p:cNvPr id="13" name="Callout: freccia a destra 12">
            <a:extLst>
              <a:ext uri="{FF2B5EF4-FFF2-40B4-BE49-F238E27FC236}">
                <a16:creationId xmlns:a16="http://schemas.microsoft.com/office/drawing/2014/main" id="{AA4AEF63-7103-4592-FAFC-303F5655C4F9}"/>
              </a:ext>
            </a:extLst>
          </p:cNvPr>
          <p:cNvSpPr/>
          <p:nvPr/>
        </p:nvSpPr>
        <p:spPr>
          <a:xfrm>
            <a:off x="3375600" y="1689100"/>
            <a:ext cx="1892300" cy="1765300"/>
          </a:xfrm>
          <a:prstGeom prst="rightArrow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Bilanciamento</a:t>
            </a:r>
          </a:p>
        </p:txBody>
      </p:sp>
      <p:sp>
        <p:nvSpPr>
          <p:cNvPr id="14" name="Callout: freccia a destra 13">
            <a:extLst>
              <a:ext uri="{FF2B5EF4-FFF2-40B4-BE49-F238E27FC236}">
                <a16:creationId xmlns:a16="http://schemas.microsoft.com/office/drawing/2014/main" id="{16C9401E-2046-7357-B166-D1E8E6C45353}"/>
              </a:ext>
            </a:extLst>
          </p:cNvPr>
          <p:cNvSpPr/>
          <p:nvPr/>
        </p:nvSpPr>
        <p:spPr>
          <a:xfrm>
            <a:off x="4587150" y="1689100"/>
            <a:ext cx="1892300" cy="1765300"/>
          </a:xfrm>
          <a:prstGeom prst="rightArrow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Generazione</a:t>
            </a:r>
          </a:p>
          <a:p>
            <a:pPr algn="ctr"/>
            <a:r>
              <a:rPr lang="it-IT" sz="1200" dirty="0"/>
              <a:t>Spettrogrammi di Mel</a:t>
            </a:r>
          </a:p>
        </p:txBody>
      </p:sp>
      <p:pic>
        <p:nvPicPr>
          <p:cNvPr id="16" name="Immagine 15" descr="Immagine che contiene testo, schermo, screenshot, cornice&#10;&#10;Descrizione generata automaticamente">
            <a:extLst>
              <a:ext uri="{FF2B5EF4-FFF2-40B4-BE49-F238E27FC236}">
                <a16:creationId xmlns:a16="http://schemas.microsoft.com/office/drawing/2014/main" id="{C67D54E9-B19A-1618-E0DC-05FAD673D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97" y="2571750"/>
            <a:ext cx="850903" cy="850903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5CBAC6E-EE88-485B-BB4E-46A3E5398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197" y="1720846"/>
            <a:ext cx="850904" cy="850904"/>
          </a:xfrm>
          <a:prstGeom prst="rect">
            <a:avLst/>
          </a:prstGeom>
        </p:spPr>
      </p:pic>
      <p:pic>
        <p:nvPicPr>
          <p:cNvPr id="20" name="Immagine 19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8C20DA3F-045A-7E3A-F963-C91668481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0" y="1720846"/>
            <a:ext cx="850904" cy="850904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6168A824-EDF5-CF9A-9781-8F2C7A394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01" y="2571749"/>
            <a:ext cx="850903" cy="85090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70F86CB-8EA0-9960-D1B2-2D5B5D81697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13302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CONVOLUTIONAL NEURAL NETWORK</a:t>
            </a:r>
          </a:p>
        </p:txBody>
      </p:sp>
      <p:pic>
        <p:nvPicPr>
          <p:cNvPr id="2050" name="Picture 2" descr="MobileNet V3 — MMClassification 0.24.0 documentation">
            <a:extLst>
              <a:ext uri="{FF2B5EF4-FFF2-40B4-BE49-F238E27FC236}">
                <a16:creationId xmlns:a16="http://schemas.microsoft.com/office/drawing/2014/main" id="{A41FA301-3C46-F2A6-9175-FB482240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98" y="1946114"/>
            <a:ext cx="3966602" cy="15019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23F7A52-552C-B5D2-A7E2-124B31A30776}"/>
              </a:ext>
            </a:extLst>
          </p:cNvPr>
          <p:cNvSpPr txBox="1">
            <a:spLocks/>
          </p:cNvSpPr>
          <p:nvPr/>
        </p:nvSpPr>
        <p:spPr>
          <a:xfrm>
            <a:off x="504008" y="1682750"/>
            <a:ext cx="3541713" cy="21526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01600" indent="0">
              <a:buFont typeface="Catamaran Thin"/>
              <a:buNone/>
            </a:pPr>
            <a:endParaRPr lang="it-IT" sz="1600" b="1" dirty="0">
              <a:solidFill>
                <a:srgbClr val="FFC000"/>
              </a:solidFill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Architettura</a:t>
            </a:r>
            <a:r>
              <a:rPr lang="it-IT" sz="1600" dirty="0">
                <a:solidFill>
                  <a:srgbClr val="FFC000"/>
                </a:solidFill>
                <a:latin typeface="+mn-lt"/>
              </a:rPr>
              <a:t>: </a:t>
            </a:r>
            <a:r>
              <a:rPr lang="it-IT" sz="1600" dirty="0">
                <a:latin typeface="+mn-lt"/>
              </a:rPr>
              <a:t>MobileNet V3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Input</a:t>
            </a:r>
            <a:r>
              <a:rPr lang="it-IT" sz="1600" dirty="0">
                <a:solidFill>
                  <a:srgbClr val="FFC000"/>
                </a:solidFill>
                <a:latin typeface="+mn-lt"/>
              </a:rPr>
              <a:t>:</a:t>
            </a:r>
            <a:r>
              <a:rPr lang="it-IT" sz="1600" dirty="0">
                <a:latin typeface="+mn-lt"/>
              </a:rPr>
              <a:t> Spettrogramma di Mel</a:t>
            </a:r>
          </a:p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Accuratezza: </a:t>
            </a:r>
            <a:r>
              <a:rPr lang="it-IT" sz="1600" dirty="0">
                <a:latin typeface="+mn-lt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118016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0CB12C1-1ED5-2570-779B-1759C75B5B2B}"/>
              </a:ext>
            </a:extLst>
          </p:cNvPr>
          <p:cNvSpPr/>
          <p:nvPr/>
        </p:nvSpPr>
        <p:spPr>
          <a:xfrm>
            <a:off x="598743" y="1931573"/>
            <a:ext cx="1880010" cy="1381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AF903B-1ADF-9B3C-AF5D-F8F6F259B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46F6D-1F41-2295-B285-1AC8604875AA}"/>
              </a:ext>
            </a:extLst>
          </p:cNvPr>
          <p:cNvSpPr txBox="1"/>
          <p:nvPr/>
        </p:nvSpPr>
        <p:spPr>
          <a:xfrm>
            <a:off x="1498600" y="0"/>
            <a:ext cx="614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LONG SHORT-TERM MEMORY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16A63D-A117-D604-F28E-EE7277C7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7" y="2009665"/>
            <a:ext cx="1960306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7E6A7A0B-7D91-A0DB-69FF-BEF9C95CC57F}"/>
              </a:ext>
            </a:extLst>
          </p:cNvPr>
          <p:cNvSpPr/>
          <p:nvPr/>
        </p:nvSpPr>
        <p:spPr>
          <a:xfrm>
            <a:off x="2515931" y="1342611"/>
            <a:ext cx="412751" cy="25590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46D17F-EFA7-927D-86BC-F2140C94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71" y="1244979"/>
            <a:ext cx="864660" cy="27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516BE928-5FE0-3175-7D45-7A7541A3F32F}"/>
              </a:ext>
            </a:extLst>
          </p:cNvPr>
          <p:cNvSpPr/>
          <p:nvPr/>
        </p:nvSpPr>
        <p:spPr>
          <a:xfrm>
            <a:off x="3583822" y="1649204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A45229FA-82D3-4288-A73B-2E53ED5A7AFE}"/>
              </a:ext>
            </a:extLst>
          </p:cNvPr>
          <p:cNvSpPr/>
          <p:nvPr/>
        </p:nvSpPr>
        <p:spPr>
          <a:xfrm>
            <a:off x="3584602" y="3449223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BFC600A-14AC-BEEB-1360-10C4581EDBBD}"/>
              </a:ext>
            </a:extLst>
          </p:cNvPr>
          <p:cNvSpPr txBox="1"/>
          <p:nvPr/>
        </p:nvSpPr>
        <p:spPr>
          <a:xfrm>
            <a:off x="4508489" y="2223173"/>
            <a:ext cx="15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A394D0F-EC43-B189-BA69-A17E5BCF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1184537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52883728-EA36-81FD-EFFB-45C529B2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095" y="3067580"/>
            <a:ext cx="1017589" cy="9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27CFBA40-14DD-8DCC-4B93-730E82FFA6DB}"/>
              </a:ext>
            </a:extLst>
          </p:cNvPr>
          <p:cNvSpPr/>
          <p:nvPr/>
        </p:nvSpPr>
        <p:spPr>
          <a:xfrm>
            <a:off x="3583823" y="2251895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7DE121A3-2852-ADFC-9454-40B726B578BD}"/>
              </a:ext>
            </a:extLst>
          </p:cNvPr>
          <p:cNvSpPr/>
          <p:nvPr/>
        </p:nvSpPr>
        <p:spPr>
          <a:xfrm>
            <a:off x="3583823" y="2850559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09A9B499-A94F-7EB6-0E59-D186C9A5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1225069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5CEB38DA-3A1A-3F54-4479-0F5AE579DC2F}"/>
              </a:ext>
            </a:extLst>
          </p:cNvPr>
          <p:cNvSpPr/>
          <p:nvPr/>
        </p:nvSpPr>
        <p:spPr>
          <a:xfrm>
            <a:off x="5267706" y="1640092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4ADBC53D-D3A6-00D2-F1D5-727C8239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30" y="3092222"/>
            <a:ext cx="279417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EB3ACD5-9567-3E95-D023-E111CB0EE730}"/>
              </a:ext>
            </a:extLst>
          </p:cNvPr>
          <p:cNvSpPr/>
          <p:nvPr/>
        </p:nvSpPr>
        <p:spPr>
          <a:xfrm>
            <a:off x="5267706" y="3560164"/>
            <a:ext cx="338919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E0D75094-9D78-A846-0F25-B1860A5DA147}"/>
              </a:ext>
            </a:extLst>
          </p:cNvPr>
          <p:cNvSpPr/>
          <p:nvPr/>
        </p:nvSpPr>
        <p:spPr>
          <a:xfrm>
            <a:off x="5860207" y="1214756"/>
            <a:ext cx="200835" cy="28147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8BA93C16-9F63-5EA4-57D7-A5BC111C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46" y="2179177"/>
            <a:ext cx="1041412" cy="8270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DCD396BC-691E-6E76-F4CB-DADF42F1A182}"/>
              </a:ext>
            </a:extLst>
          </p:cNvPr>
          <p:cNvSpPr/>
          <p:nvPr/>
        </p:nvSpPr>
        <p:spPr>
          <a:xfrm>
            <a:off x="7180262" y="2530058"/>
            <a:ext cx="261111" cy="1841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A221F72-07AA-E79F-75E5-1B5955ABA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89" y="2008079"/>
            <a:ext cx="1708550" cy="116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641844F-E9AA-1F6E-A190-73A4FF2D52B3}"/>
              </a:ext>
            </a:extLst>
          </p:cNvPr>
          <p:cNvSpPr txBox="1"/>
          <p:nvPr/>
        </p:nvSpPr>
        <p:spPr>
          <a:xfrm>
            <a:off x="6261877" y="3003521"/>
            <a:ext cx="71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61DF0E84-51CF-1815-171E-DD28C4E7B5D5}"/>
              </a:ext>
            </a:extLst>
          </p:cNvPr>
          <p:cNvSpPr txBox="1">
            <a:spLocks/>
          </p:cNvSpPr>
          <p:nvPr/>
        </p:nvSpPr>
        <p:spPr>
          <a:xfrm>
            <a:off x="6900602" y="484624"/>
            <a:ext cx="1940287" cy="1052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01600" indent="0">
              <a:buFont typeface="Catamaran Thin"/>
              <a:buNone/>
            </a:pPr>
            <a:endParaRPr lang="it-IT" sz="1600" dirty="0">
              <a:latin typeface="+mn-lt"/>
            </a:endParaRP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Input</a:t>
            </a:r>
            <a:r>
              <a:rPr lang="it-IT" sz="1600" dirty="0">
                <a:latin typeface="+mn-lt"/>
              </a:rPr>
              <a:t>: Sequenza</a:t>
            </a:r>
          </a:p>
          <a:p>
            <a:pPr marL="101600" indent="0">
              <a:buFont typeface="Catamaran Thin"/>
              <a:buNone/>
            </a:pPr>
            <a:r>
              <a:rPr lang="it-IT" sz="1600" b="1" dirty="0">
                <a:solidFill>
                  <a:srgbClr val="FFC000"/>
                </a:solidFill>
                <a:latin typeface="+mn-lt"/>
              </a:rPr>
              <a:t>Accuratezza: </a:t>
            </a:r>
            <a:r>
              <a:rPr lang="it-IT" sz="1600" dirty="0">
                <a:solidFill>
                  <a:schemeClr val="tx1"/>
                </a:solidFill>
                <a:latin typeface="+mn-lt"/>
              </a:rPr>
              <a:t>91</a:t>
            </a:r>
            <a:r>
              <a:rPr lang="it-IT" sz="1600" dirty="0">
                <a:latin typeface="+mn-lt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5494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2" grpId="0" animBg="1"/>
      <p:bldP spid="13" grpId="0" animBg="1"/>
      <p:bldP spid="14" grpId="0" animBg="1"/>
      <p:bldP spid="17" grpId="0" animBg="1"/>
      <p:bldP spid="19" grpId="0" animBg="1"/>
      <p:bldP spid="25" grpId="0" animBg="1"/>
      <p:bldP spid="26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SISTEMA GENERALE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41923F-BF1B-C8E4-5084-C5961A7F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3" y="2197252"/>
            <a:ext cx="748995" cy="74899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6C2938-23A8-1EEC-AC54-936023E6F8AD}"/>
              </a:ext>
            </a:extLst>
          </p:cNvPr>
          <p:cNvSpPr txBox="1"/>
          <p:nvPr/>
        </p:nvSpPr>
        <p:spPr>
          <a:xfrm>
            <a:off x="337356" y="2946247"/>
            <a:ext cx="66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Directory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</a:rPr>
              <a:t>Utente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7FA3D1-9ECC-A432-D14B-7E6FBDF4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48" y="2260599"/>
            <a:ext cx="622300" cy="62230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940B50-F8A7-0714-43A8-07321DB364EB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1045968" y="2571749"/>
            <a:ext cx="9664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EB8830-9A65-08A5-0EA2-2733955E0987}"/>
              </a:ext>
            </a:extLst>
          </p:cNvPr>
          <p:cNvSpPr txBox="1"/>
          <p:nvPr/>
        </p:nvSpPr>
        <p:spPr>
          <a:xfrm rot="16200000">
            <a:off x="886760" y="3216602"/>
            <a:ext cx="12191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file mp3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C935006-D81F-CF74-E946-382293F2A1FC}"/>
              </a:ext>
            </a:extLst>
          </p:cNvPr>
          <p:cNvSpPr txBox="1"/>
          <p:nvPr/>
        </p:nvSpPr>
        <p:spPr>
          <a:xfrm>
            <a:off x="1549400" y="2559625"/>
            <a:ext cx="15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D8785-E3EE-1672-9DA4-34211ECC6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28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D887B8-AFAE-166D-549B-BF967812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06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A7C368-4EDF-081E-154B-55CEB9A2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51555EC-0B00-D6D7-725D-786044D2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62" y="129240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9FA6ECE8-EB87-B7F8-0DC4-538E7F796A02}"/>
              </a:ext>
            </a:extLst>
          </p:cNvPr>
          <p:cNvCxnSpPr>
            <a:stCxn id="8" idx="0"/>
            <a:endCxn id="1026" idx="1"/>
          </p:cNvCxnSpPr>
          <p:nvPr/>
        </p:nvCxnSpPr>
        <p:spPr>
          <a:xfrm rot="5400000" flipH="1" flipV="1">
            <a:off x="2382714" y="1626985"/>
            <a:ext cx="574499" cy="6927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7F16EB1D-4E31-9AF6-6991-ECEFCF42D32E}"/>
              </a:ext>
            </a:extLst>
          </p:cNvPr>
          <p:cNvSpPr/>
          <p:nvPr/>
        </p:nvSpPr>
        <p:spPr>
          <a:xfrm rot="5400000">
            <a:off x="4426445" y="-183004"/>
            <a:ext cx="163724" cy="29419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77EDCA0-20E0-292D-BE7E-81A791A8EAC2}"/>
              </a:ext>
            </a:extLst>
          </p:cNvPr>
          <p:cNvSpPr txBox="1"/>
          <p:nvPr/>
        </p:nvSpPr>
        <p:spPr>
          <a:xfrm>
            <a:off x="4432107" y="2079800"/>
            <a:ext cx="152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r>
              <a:rPr lang="it-IT" dirty="0">
                <a:solidFill>
                  <a:schemeClr val="tx1"/>
                </a:solidFill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A594CD6-1925-8AC9-FED8-14A0135D3249}"/>
              </a:ext>
            </a:extLst>
          </p:cNvPr>
          <p:cNvSpPr txBox="1"/>
          <p:nvPr/>
        </p:nvSpPr>
        <p:spPr>
          <a:xfrm rot="16200000">
            <a:off x="3382074" y="2675167"/>
            <a:ext cx="1943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Per ogni  24 secondi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20ED4-F078-433B-6858-6B43E90BA948}"/>
              </a:ext>
            </a:extLst>
          </p:cNvPr>
          <p:cNvSpPr txBox="1"/>
          <p:nvPr/>
        </p:nvSpPr>
        <p:spPr>
          <a:xfrm>
            <a:off x="4088760" y="945115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24 secondi</a:t>
            </a:r>
          </a:p>
        </p:txBody>
      </p:sp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01E87912-2A4B-6A59-D8A9-6BFC1AE6908D}"/>
              </a:ext>
            </a:extLst>
          </p:cNvPr>
          <p:cNvSpPr/>
          <p:nvPr/>
        </p:nvSpPr>
        <p:spPr>
          <a:xfrm rot="16200000">
            <a:off x="3323676" y="1821327"/>
            <a:ext cx="183764" cy="6379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B8EABA-5E3E-F960-9E0B-4BA53633D9A2}"/>
              </a:ext>
            </a:extLst>
          </p:cNvPr>
          <p:cNvSpPr txBox="1"/>
          <p:nvPr/>
        </p:nvSpPr>
        <p:spPr>
          <a:xfrm>
            <a:off x="3025246" y="2235550"/>
            <a:ext cx="96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1"/>
                </a:solidFill>
              </a:rPr>
              <a:t>6 secondi</a:t>
            </a:r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D5592DD0-0947-2308-B0C4-E424A69F35A6}"/>
              </a:ext>
            </a:extLst>
          </p:cNvPr>
          <p:cNvSpPr/>
          <p:nvPr/>
        </p:nvSpPr>
        <p:spPr>
          <a:xfrm>
            <a:off x="6013903" y="1369826"/>
            <a:ext cx="268113" cy="2744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EB1DEC1-F71A-46A0-FE1C-9AB4EFFDA543}"/>
              </a:ext>
            </a:extLst>
          </p:cNvPr>
          <p:cNvSpPr txBox="1"/>
          <p:nvPr/>
        </p:nvSpPr>
        <p:spPr>
          <a:xfrm>
            <a:off x="6147959" y="3177079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273C9B5-687A-EEDE-62C6-4E5341351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500" y="2422279"/>
            <a:ext cx="1173290" cy="623366"/>
          </a:xfrm>
          <a:prstGeom prst="rect">
            <a:avLst/>
          </a:prstGeom>
        </p:spPr>
      </p:pic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E889E11A-CFF6-2BA1-5E32-AE43B5521516}"/>
              </a:ext>
            </a:extLst>
          </p:cNvPr>
          <p:cNvSpPr/>
          <p:nvPr/>
        </p:nvSpPr>
        <p:spPr>
          <a:xfrm>
            <a:off x="7055180" y="2483060"/>
            <a:ext cx="400144" cy="501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EDD405E3-BBBB-A8CC-F922-F28342ED6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575" y="1405223"/>
            <a:ext cx="16478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 animBg="1"/>
      <p:bldP spid="26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F5452"/>
                </a:solidFill>
              </a:rPr>
              <a:t>4.</a:t>
            </a:r>
            <a:endParaRPr dirty="0">
              <a:solidFill>
                <a:srgbClr val="FF545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User-Tuning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7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3CDEA7-61C4-41C1-C1BF-F37A380FB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2FEC2F-D2E0-8C06-E4EA-798E05FA1AFF}"/>
              </a:ext>
            </a:extLst>
          </p:cNvPr>
          <p:cNvSpPr txBox="1"/>
          <p:nvPr/>
        </p:nvSpPr>
        <p:spPr>
          <a:xfrm>
            <a:off x="1045968" y="7894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USER-TUNING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387004E-FB5B-80A5-4061-5F011EF51069}"/>
              </a:ext>
            </a:extLst>
          </p:cNvPr>
          <p:cNvSpPr/>
          <p:nvPr/>
        </p:nvSpPr>
        <p:spPr>
          <a:xfrm>
            <a:off x="1045968" y="221985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50 canzoni etichettate da un utente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4F5C0D-E1C4-597F-1423-7B9373FDCEA4}"/>
              </a:ext>
            </a:extLst>
          </p:cNvPr>
          <p:cNvSpPr/>
          <p:nvPr/>
        </p:nvSpPr>
        <p:spPr>
          <a:xfrm>
            <a:off x="2265168" y="15785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30/40 canzoni nascoste al modello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B747EC4-872E-00A3-F0C4-BDBFCB3A2515}"/>
              </a:ext>
            </a:extLst>
          </p:cNvPr>
          <p:cNvSpPr/>
          <p:nvPr/>
        </p:nvSpPr>
        <p:spPr>
          <a:xfrm>
            <a:off x="2265168" y="2861208"/>
            <a:ext cx="965200" cy="6413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/>
              <a:t>10/20 canzoni suggerite al modello scelte dall’utente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E75182BF-6FFF-2316-3899-9B7E11882165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1736531" y="1691221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06F5A2A2-50B9-E731-F850-D0F2CEEA9A70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1736531" y="2653245"/>
            <a:ext cx="320675" cy="736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D0AD9D7-28B6-E7B4-2290-22274D9DF85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30368" y="3181883"/>
            <a:ext cx="47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0EECB54-25C3-FCE8-5F72-E953E4E7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113" y="2540533"/>
            <a:ext cx="736601" cy="736601"/>
          </a:xfrm>
          <a:prstGeom prst="rect">
            <a:avLst/>
          </a:prstGeom>
        </p:spPr>
      </p:pic>
      <p:pic>
        <p:nvPicPr>
          <p:cNvPr id="16" name="Immagine 15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794DDC4-752A-BB50-1810-835249B09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15" y="2613558"/>
            <a:ext cx="736601" cy="736601"/>
          </a:xfrm>
          <a:prstGeom prst="rect">
            <a:avLst/>
          </a:prstGeom>
        </p:spPr>
      </p:pic>
      <p:pic>
        <p:nvPicPr>
          <p:cNvPr id="17" name="Immagine 16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4B99CE01-F616-0407-90CA-47C2F655D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517" y="2686583"/>
            <a:ext cx="736601" cy="736601"/>
          </a:xfrm>
          <a:prstGeom prst="rect">
            <a:avLst/>
          </a:prstGeom>
        </p:spPr>
      </p:pic>
      <p:pic>
        <p:nvPicPr>
          <p:cNvPr id="18" name="Immagine 1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A843D53A-29A1-95F6-8391-0BB40927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017" y="2750083"/>
            <a:ext cx="736601" cy="7366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9707C9-0F93-BF31-CA3D-C32510F34D9E}"/>
              </a:ext>
            </a:extLst>
          </p:cNvPr>
          <p:cNvSpPr txBox="1"/>
          <p:nvPr/>
        </p:nvSpPr>
        <p:spPr>
          <a:xfrm>
            <a:off x="3779640" y="3423184"/>
            <a:ext cx="102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Si generano gli spettrogrammi di Mel associati alle canzoni</a:t>
            </a:r>
          </a:p>
        </p:txBody>
      </p:sp>
      <p:sp>
        <p:nvSpPr>
          <p:cNvPr id="20" name="Segno di addizione 19">
            <a:extLst>
              <a:ext uri="{FF2B5EF4-FFF2-40B4-BE49-F238E27FC236}">
                <a16:creationId xmlns:a16="http://schemas.microsoft.com/office/drawing/2014/main" id="{8C63DFC6-424E-0616-8D56-7B047635AB6D}"/>
              </a:ext>
            </a:extLst>
          </p:cNvPr>
          <p:cNvSpPr/>
          <p:nvPr/>
        </p:nvSpPr>
        <p:spPr>
          <a:xfrm>
            <a:off x="4805127" y="2821131"/>
            <a:ext cx="463555" cy="40011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FA22021-5AA8-512C-2C75-DE301B08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91" y="2540533"/>
            <a:ext cx="781059" cy="781059"/>
          </a:xfrm>
          <a:prstGeom prst="rect">
            <a:avLst/>
          </a:prstGeom>
        </p:spPr>
      </p:pic>
      <p:pic>
        <p:nvPicPr>
          <p:cNvPr id="22" name="Immagine 21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4566D27-3C6D-D6BE-A744-66DDB2DD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700" y="2581809"/>
            <a:ext cx="781059" cy="781059"/>
          </a:xfrm>
          <a:prstGeom prst="rect">
            <a:avLst/>
          </a:prstGeom>
        </p:spPr>
      </p:pic>
      <p:pic>
        <p:nvPicPr>
          <p:cNvPr id="23" name="Immagine 22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170E4D53-6C57-7E93-05D4-2FD64B7F0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209" y="2635784"/>
            <a:ext cx="781059" cy="781059"/>
          </a:xfrm>
          <a:prstGeom prst="rect">
            <a:avLst/>
          </a:prstGeom>
        </p:spPr>
      </p:pic>
      <p:pic>
        <p:nvPicPr>
          <p:cNvPr id="24" name="Immagine 23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E8219B28-8EF0-052B-05F0-D01CDE31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709" y="2699284"/>
            <a:ext cx="781059" cy="78105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D43CA45-9AA8-F1C1-4C02-99244394E634}"/>
              </a:ext>
            </a:extLst>
          </p:cNvPr>
          <p:cNvSpPr txBox="1"/>
          <p:nvPr/>
        </p:nvSpPr>
        <p:spPr>
          <a:xfrm>
            <a:off x="5338561" y="3431462"/>
            <a:ext cx="102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Dataset di addestramento</a:t>
            </a:r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BAE26D6D-C5A0-5EE0-B3B2-36639B345ED0}"/>
              </a:ext>
            </a:extLst>
          </p:cNvPr>
          <p:cNvSpPr/>
          <p:nvPr/>
        </p:nvSpPr>
        <p:spPr>
          <a:xfrm>
            <a:off x="6240268" y="2540533"/>
            <a:ext cx="482555" cy="1387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E45E859-62E3-C168-FACF-F8310AAA48D1}"/>
              </a:ext>
            </a:extLst>
          </p:cNvPr>
          <p:cNvSpPr txBox="1"/>
          <p:nvPr/>
        </p:nvSpPr>
        <p:spPr>
          <a:xfrm rot="16200000">
            <a:off x="5705746" y="3161718"/>
            <a:ext cx="2273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Fine-Tuning con basso learning rate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EDF4B83-7DBD-13F0-CABE-75F23483B4B5}"/>
              </a:ext>
            </a:extLst>
          </p:cNvPr>
          <p:cNvSpPr txBox="1"/>
          <p:nvPr/>
        </p:nvSpPr>
        <p:spPr>
          <a:xfrm>
            <a:off x="7202586" y="3800794"/>
            <a:ext cx="1022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CNN 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LSTM</a:t>
            </a:r>
          </a:p>
        </p:txBody>
      </p:sp>
      <p:cxnSp>
        <p:nvCxnSpPr>
          <p:cNvPr id="45" name="Connettore a gomito 44">
            <a:extLst>
              <a:ext uri="{FF2B5EF4-FFF2-40B4-BE49-F238E27FC236}">
                <a16:creationId xmlns:a16="http://schemas.microsoft.com/office/drawing/2014/main" id="{13F717B4-E657-F4FC-7276-5FCE9C3FFD39}"/>
              </a:ext>
            </a:extLst>
          </p:cNvPr>
          <p:cNvCxnSpPr>
            <a:cxnSpLocks/>
            <a:stCxn id="48" idx="0"/>
            <a:endCxn id="5" idx="1"/>
          </p:cNvCxnSpPr>
          <p:nvPr/>
        </p:nvCxnSpPr>
        <p:spPr>
          <a:xfrm rot="16200000" flipV="1">
            <a:off x="4231502" y="-645000"/>
            <a:ext cx="296729" cy="6667795"/>
          </a:xfrm>
          <a:prstGeom prst="bentConnector4">
            <a:avLst>
              <a:gd name="adj1" fmla="val 535490"/>
              <a:gd name="adj2" fmla="val 103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FEF73ED2-2A25-8C18-D821-BB748FBF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832" y="2837262"/>
            <a:ext cx="1669862" cy="887194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994891E-FFA0-9B71-8300-061AD77AF955}"/>
              </a:ext>
            </a:extLst>
          </p:cNvPr>
          <p:cNvSpPr txBox="1"/>
          <p:nvPr/>
        </p:nvSpPr>
        <p:spPr>
          <a:xfrm>
            <a:off x="3846315" y="12636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04B43A6-32EF-1199-8C76-1611BA7CC333}"/>
              </a:ext>
            </a:extLst>
          </p:cNvPr>
          <p:cNvSpPr txBox="1"/>
          <p:nvPr/>
        </p:nvSpPr>
        <p:spPr>
          <a:xfrm>
            <a:off x="2844602" y="1032818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Valutazione risultati</a:t>
            </a:r>
          </a:p>
        </p:txBody>
      </p: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47A589DA-19F6-1524-A609-A57166956674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733882" y="560653"/>
            <a:ext cx="384412" cy="3575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451C5BA-F72A-5050-29BF-9866523576F1}"/>
              </a:ext>
            </a:extLst>
          </p:cNvPr>
          <p:cNvSpPr txBox="1"/>
          <p:nvPr/>
        </p:nvSpPr>
        <p:spPr>
          <a:xfrm>
            <a:off x="4289308" y="1940564"/>
            <a:ext cx="2892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+mn-lt"/>
              </a:rPr>
              <a:t>Usato come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16290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9" grpId="0"/>
      <p:bldP spid="20" grpId="0" animBg="1"/>
      <p:bldP spid="26" grpId="0"/>
      <p:bldP spid="27" grpId="0" animBg="1"/>
      <p:bldP spid="28" grpId="0"/>
      <p:bldP spid="41" grpId="0"/>
      <p:bldP spid="52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D6EE83E-F97F-89B3-2C17-3B61CAA9F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CA2922-0F73-C557-E0EA-64FC7CD25114}"/>
              </a:ext>
            </a:extLst>
          </p:cNvPr>
          <p:cNvSpPr txBox="1"/>
          <p:nvPr/>
        </p:nvSpPr>
        <p:spPr>
          <a:xfrm>
            <a:off x="1236742" y="72591"/>
            <a:ext cx="667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1"/>
                </a:solidFill>
                <a:latin typeface="+mj-lt"/>
              </a:rPr>
              <a:t>VALUTAZIONE RISULTATI</a:t>
            </a:r>
          </a:p>
        </p:txBody>
      </p:sp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6D62D21B-3A30-6213-93CB-89051AB9F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834974"/>
              </p:ext>
            </p:extLst>
          </p:nvPr>
        </p:nvGraphicFramePr>
        <p:xfrm>
          <a:off x="1524000" y="1144645"/>
          <a:ext cx="6096000" cy="3269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051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9"/>
          <p:cNvSpPr txBox="1">
            <a:spLocks noGrp="1"/>
          </p:cNvSpPr>
          <p:nvPr>
            <p:ph type="title"/>
          </p:nvPr>
        </p:nvSpPr>
        <p:spPr>
          <a:xfrm>
            <a:off x="1241850" y="168372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ROADMAP</a:t>
            </a:r>
            <a:endParaRPr dirty="0">
              <a:latin typeface="+mj-lt"/>
            </a:endParaRPr>
          </a:p>
        </p:txBody>
      </p:sp>
      <p:sp>
        <p:nvSpPr>
          <p:cNvPr id="1227" name="Google Shape;1227;p3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28" name="Google Shape;1228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9"/>
          <p:cNvSpPr/>
          <p:nvPr/>
        </p:nvSpPr>
        <p:spPr>
          <a:xfrm>
            <a:off x="0" y="1913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0" name="Google Shape;1230;p39"/>
          <p:cNvGrpSpPr/>
          <p:nvPr/>
        </p:nvGrpSpPr>
        <p:grpSpPr>
          <a:xfrm>
            <a:off x="1786339" y="1246201"/>
            <a:ext cx="473400" cy="473400"/>
            <a:chOff x="1786339" y="1703401"/>
            <a:chExt cx="473400" cy="473400"/>
          </a:xfrm>
        </p:grpSpPr>
        <p:sp>
          <p:nvSpPr>
            <p:cNvPr id="1231" name="Google Shape;1231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8097FF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rgbClr val="8097FF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3" name="Google Shape;1233;p39"/>
          <p:cNvGrpSpPr/>
          <p:nvPr/>
        </p:nvGrpSpPr>
        <p:grpSpPr>
          <a:xfrm>
            <a:off x="3814414" y="1246201"/>
            <a:ext cx="473400" cy="473400"/>
            <a:chOff x="3814414" y="1703401"/>
            <a:chExt cx="473400" cy="473400"/>
          </a:xfrm>
        </p:grpSpPr>
        <p:sp>
          <p:nvSpPr>
            <p:cNvPr id="1234" name="Google Shape;1234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C229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rgbClr val="FFC229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39"/>
          <p:cNvGrpSpPr/>
          <p:nvPr/>
        </p:nvGrpSpPr>
        <p:grpSpPr>
          <a:xfrm>
            <a:off x="5842489" y="1246201"/>
            <a:ext cx="473400" cy="473400"/>
            <a:chOff x="5842489" y="1703401"/>
            <a:chExt cx="473400" cy="473400"/>
          </a:xfrm>
        </p:grpSpPr>
        <p:sp>
          <p:nvSpPr>
            <p:cNvPr id="1237" name="Google Shape;1237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9" name="Google Shape;1239;p39"/>
          <p:cNvGrpSpPr/>
          <p:nvPr/>
        </p:nvGrpSpPr>
        <p:grpSpPr>
          <a:xfrm>
            <a:off x="6880814" y="3119100"/>
            <a:ext cx="473400" cy="473400"/>
            <a:chOff x="6880814" y="3576300"/>
            <a:chExt cx="473400" cy="473400"/>
          </a:xfrm>
        </p:grpSpPr>
        <p:sp>
          <p:nvSpPr>
            <p:cNvPr id="1240" name="Google Shape;1240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39"/>
          <p:cNvGrpSpPr/>
          <p:nvPr/>
        </p:nvGrpSpPr>
        <p:grpSpPr>
          <a:xfrm>
            <a:off x="4852739" y="3119100"/>
            <a:ext cx="473400" cy="473400"/>
            <a:chOff x="4852739" y="3576300"/>
            <a:chExt cx="473400" cy="473400"/>
          </a:xfrm>
        </p:grpSpPr>
        <p:sp>
          <p:nvSpPr>
            <p:cNvPr id="1243" name="Google Shape;1243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5" name="Google Shape;1245;p39"/>
          <p:cNvGrpSpPr/>
          <p:nvPr/>
        </p:nvGrpSpPr>
        <p:grpSpPr>
          <a:xfrm>
            <a:off x="2824664" y="3119100"/>
            <a:ext cx="473400" cy="473400"/>
            <a:chOff x="2824664" y="3576300"/>
            <a:chExt cx="473400" cy="473400"/>
          </a:xfrm>
        </p:grpSpPr>
        <p:sp>
          <p:nvSpPr>
            <p:cNvPr id="1246" name="Google Shape;1246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3BE5CC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rgbClr val="3BE5CC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1249" name="Google Shape;1249;p39"/>
          <p:cNvSpPr txBox="1"/>
          <p:nvPr/>
        </p:nvSpPr>
        <p:spPr>
          <a:xfrm>
            <a:off x="3377205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Descrizioni Modelli</a:t>
            </a:r>
          </a:p>
        </p:txBody>
      </p:sp>
      <p:sp>
        <p:nvSpPr>
          <p:cNvPr id="1250" name="Google Shape;1250;p39"/>
          <p:cNvSpPr txBox="1"/>
          <p:nvPr/>
        </p:nvSpPr>
        <p:spPr>
          <a:xfrm>
            <a:off x="543601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Generazione di Playlist Personalizzata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51" name="Google Shape;1251;p39"/>
          <p:cNvSpPr txBox="1"/>
          <p:nvPr/>
        </p:nvSpPr>
        <p:spPr>
          <a:xfrm>
            <a:off x="2211369" y="3601016"/>
            <a:ext cx="16999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it-IT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Stato dell’Arte</a:t>
            </a:r>
          </a:p>
        </p:txBody>
      </p:sp>
      <p:sp>
        <p:nvSpPr>
          <p:cNvPr id="1252" name="Google Shape;1252;p39"/>
          <p:cNvSpPr txBox="1"/>
          <p:nvPr/>
        </p:nvSpPr>
        <p:spPr>
          <a:xfrm>
            <a:off x="4424082" y="3606400"/>
            <a:ext cx="13085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User-Tuning</a:t>
            </a:r>
          </a:p>
        </p:txBody>
      </p:sp>
      <p:sp>
        <p:nvSpPr>
          <p:cNvPr id="1253" name="Google Shape;1253;p39"/>
          <p:cNvSpPr txBox="1"/>
          <p:nvPr/>
        </p:nvSpPr>
        <p:spPr>
          <a:xfrm>
            <a:off x="6329026" y="3579068"/>
            <a:ext cx="158208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Conclusioni &amp; Sviluppi Futuri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" name="Google Shape;1248;p39">
            <a:extLst>
              <a:ext uri="{FF2B5EF4-FFF2-40B4-BE49-F238E27FC236}">
                <a16:creationId xmlns:a16="http://schemas.microsoft.com/office/drawing/2014/main" id="{AA6891D7-47B9-4576-A862-B5DAD6422CBD}"/>
              </a:ext>
            </a:extLst>
          </p:cNvPr>
          <p:cNvSpPr txBox="1"/>
          <p:nvPr/>
        </p:nvSpPr>
        <p:spPr>
          <a:xfrm>
            <a:off x="1379839" y="70741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Introduzione: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Motivazioni e rilevanza del problema</a:t>
            </a:r>
            <a:endParaRPr sz="9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3370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" grpId="0"/>
      <p:bldP spid="1250" grpId="0"/>
      <p:bldP spid="1251" grpId="0"/>
      <p:bldP spid="1252" grpId="0"/>
      <p:bldP spid="1253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50B0"/>
                </a:solidFill>
              </a:rPr>
              <a:t>5.</a:t>
            </a:r>
            <a:endParaRPr dirty="0">
              <a:solidFill>
                <a:srgbClr val="8050B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Generazione di Playlist Personalizzata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1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45DA9E0-504B-117C-43F1-4AC9200F1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F82455F-4C17-ACAD-8A72-2AD241273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16" y="2202711"/>
            <a:ext cx="1175685" cy="117568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F144E05-8F85-2143-A456-2E9C2F6EF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745" y="2202711"/>
            <a:ext cx="1599614" cy="1599614"/>
          </a:xfrm>
          <a:prstGeom prst="rect">
            <a:avLst/>
          </a:prstGeom>
        </p:spPr>
      </p:pic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70A262A2-50E9-AE44-B1C3-A3E05EF98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62409"/>
              </p:ext>
            </p:extLst>
          </p:nvPr>
        </p:nvGraphicFramePr>
        <p:xfrm>
          <a:off x="2577792" y="341103"/>
          <a:ext cx="398841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736">
                  <a:extLst>
                    <a:ext uri="{9D8B030D-6E8A-4147-A177-3AD203B41FA5}">
                      <a16:colId xmlns:a16="http://schemas.microsoft.com/office/drawing/2014/main" val="3788055670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2364189820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2860684285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550237396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1228111645"/>
                    </a:ext>
                  </a:extLst>
                </a:gridCol>
                <a:gridCol w="664736">
                  <a:extLst>
                    <a:ext uri="{9D8B030D-6E8A-4147-A177-3AD203B41FA5}">
                      <a16:colId xmlns:a16="http://schemas.microsoft.com/office/drawing/2014/main" val="1616435745"/>
                    </a:ext>
                  </a:extLst>
                </a:gridCol>
              </a:tblGrid>
              <a:tr h="258795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Song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A-V-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A-V+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A+V-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A+V+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Max</a:t>
                      </a:r>
                    </a:p>
                    <a:p>
                      <a:pPr algn="ctr"/>
                      <a:r>
                        <a:rPr lang="it-IT" sz="900" dirty="0" err="1">
                          <a:solidFill>
                            <a:schemeClr val="bg1"/>
                          </a:solidFill>
                        </a:rPr>
                        <a:t>Emotion</a:t>
                      </a:r>
                      <a:endParaRPr lang="it-IT" sz="9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95370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40.0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04450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10.0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80.0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203184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90.0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400619"/>
                  </a:ext>
                </a:extLst>
              </a:tr>
              <a:tr h="213736">
                <a:tc>
                  <a:txBody>
                    <a:bodyPr/>
                    <a:lstStyle/>
                    <a:p>
                      <a:pPr algn="ctr"/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542632"/>
                  </a:ext>
                </a:extLst>
              </a:tr>
            </a:tbl>
          </a:graphicData>
        </a:graphic>
      </p:graphicFrame>
      <p:sp>
        <p:nvSpPr>
          <p:cNvPr id="17" name="Rettangolo 16">
            <a:extLst>
              <a:ext uri="{FF2B5EF4-FFF2-40B4-BE49-F238E27FC236}">
                <a16:creationId xmlns:a16="http://schemas.microsoft.com/office/drawing/2014/main" id="{8B35E9D2-1717-502F-E6E5-C138561DCDC3}"/>
              </a:ext>
            </a:extLst>
          </p:cNvPr>
          <p:cNvSpPr/>
          <p:nvPr/>
        </p:nvSpPr>
        <p:spPr>
          <a:xfrm>
            <a:off x="567641" y="3522237"/>
            <a:ext cx="1737630" cy="8915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00" b="1" dirty="0"/>
              <a:t>L’utente definisce</a:t>
            </a:r>
            <a:r>
              <a:rPr lang="it-IT" sz="10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Umore attuale = Triste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Umore target = Felice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00" dirty="0"/>
              <a:t>Lunghezza playlist = 10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7F7B778-24D2-EEAA-59E4-D486633D7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2" y="729701"/>
            <a:ext cx="1173290" cy="623366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71EFDA3-1927-0CEB-9ADF-1E5857150807}"/>
              </a:ext>
            </a:extLst>
          </p:cNvPr>
          <p:cNvCxnSpPr>
            <a:stCxn id="8" idx="0"/>
            <a:endCxn id="18" idx="2"/>
          </p:cNvCxnSpPr>
          <p:nvPr/>
        </p:nvCxnSpPr>
        <p:spPr>
          <a:xfrm flipH="1" flipV="1">
            <a:off x="1436457" y="1353067"/>
            <a:ext cx="2" cy="84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9B88ECA-19F6-0EE3-7543-43024E766F4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43281" y="981183"/>
            <a:ext cx="83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7C690B9-0357-C52D-68C4-56E9E239B133}"/>
              </a:ext>
            </a:extLst>
          </p:cNvPr>
          <p:cNvSpPr txBox="1"/>
          <p:nvPr/>
        </p:nvSpPr>
        <p:spPr>
          <a:xfrm>
            <a:off x="847192" y="206481"/>
            <a:ext cx="1178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Modello</a:t>
            </a:r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User-</a:t>
            </a:r>
            <a:r>
              <a:rPr lang="it-IT" b="1" dirty="0" err="1">
                <a:solidFill>
                  <a:schemeClr val="tx1"/>
                </a:solidFill>
              </a:rPr>
              <a:t>Tuned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8CDBE7FA-BE69-F98B-0F37-EEA45A27DDBB}"/>
              </a:ext>
            </a:extLst>
          </p:cNvPr>
          <p:cNvSpPr/>
          <p:nvPr/>
        </p:nvSpPr>
        <p:spPr>
          <a:xfrm>
            <a:off x="3547193" y="1706996"/>
            <a:ext cx="2046993" cy="991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700" b="1" dirty="0"/>
              <a:t>Sistema di </a:t>
            </a:r>
          </a:p>
          <a:p>
            <a:pPr algn="ctr"/>
            <a:r>
              <a:rPr lang="it-IT" sz="700" b="1" dirty="0"/>
              <a:t>Raccomandazione</a:t>
            </a:r>
          </a:p>
        </p:txBody>
      </p:sp>
      <p:graphicFrame>
        <p:nvGraphicFramePr>
          <p:cNvPr id="28" name="Tabella 28">
            <a:extLst>
              <a:ext uri="{FF2B5EF4-FFF2-40B4-BE49-F238E27FC236}">
                <a16:creationId xmlns:a16="http://schemas.microsoft.com/office/drawing/2014/main" id="{089068C6-0C4D-5679-5055-A74ABAB7E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33074"/>
              </p:ext>
            </p:extLst>
          </p:nvPr>
        </p:nvGraphicFramePr>
        <p:xfrm>
          <a:off x="2907660" y="2911336"/>
          <a:ext cx="3295790" cy="45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579">
                  <a:extLst>
                    <a:ext uri="{9D8B030D-6E8A-4147-A177-3AD203B41FA5}">
                      <a16:colId xmlns:a16="http://schemas.microsoft.com/office/drawing/2014/main" val="528337460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12601278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60501642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067639929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2561199378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2182054452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859960144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1854091310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778766304"/>
                    </a:ext>
                  </a:extLst>
                </a:gridCol>
                <a:gridCol w="329579">
                  <a:extLst>
                    <a:ext uri="{9D8B030D-6E8A-4147-A177-3AD203B41FA5}">
                      <a16:colId xmlns:a16="http://schemas.microsoft.com/office/drawing/2014/main" val="3277960415"/>
                    </a:ext>
                  </a:extLst>
                </a:gridCol>
              </a:tblGrid>
              <a:tr h="450108">
                <a:tc>
                  <a:txBody>
                    <a:bodyPr/>
                    <a:lstStyle/>
                    <a:p>
                      <a:pPr algn="ctr"/>
                      <a:r>
                        <a:rPr lang="it-IT" sz="900" dirty="0"/>
                        <a:t>ID42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ID3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ID23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58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92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63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ID54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ID2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900" dirty="0"/>
                        <a:t>ID11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08985"/>
                  </a:ext>
                </a:extLst>
              </a:tr>
            </a:tbl>
          </a:graphicData>
        </a:graphic>
      </p:graphicFrame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BD116843-D088-0C5D-56BD-524AC631D822}"/>
              </a:ext>
            </a:extLst>
          </p:cNvPr>
          <p:cNvCxnSpPr>
            <a:cxnSpLocks/>
          </p:cNvCxnSpPr>
          <p:nvPr/>
        </p:nvCxnSpPr>
        <p:spPr>
          <a:xfrm flipH="1">
            <a:off x="5723223" y="1041384"/>
            <a:ext cx="842986" cy="1869952"/>
          </a:xfrm>
          <a:prstGeom prst="bentConnector4">
            <a:avLst>
              <a:gd name="adj1" fmla="val -27118"/>
              <a:gd name="adj2" fmla="val 52537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C0A2FF24-BF2E-640F-2ADE-5CE6620881FB}"/>
              </a:ext>
            </a:extLst>
          </p:cNvPr>
          <p:cNvSpPr/>
          <p:nvPr/>
        </p:nvSpPr>
        <p:spPr>
          <a:xfrm>
            <a:off x="2575173" y="927557"/>
            <a:ext cx="3991035" cy="2170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69A43751-6A07-82FF-A56C-E52D2A3DEDAD}"/>
              </a:ext>
            </a:extLst>
          </p:cNvPr>
          <p:cNvSpPr/>
          <p:nvPr/>
        </p:nvSpPr>
        <p:spPr>
          <a:xfrm>
            <a:off x="2575173" y="1187197"/>
            <a:ext cx="3991035" cy="217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C9D1AB21-C37B-AE5A-B952-12ABE8D6DC91}"/>
              </a:ext>
            </a:extLst>
          </p:cNvPr>
          <p:cNvCxnSpPr/>
          <p:nvPr/>
        </p:nvCxnSpPr>
        <p:spPr>
          <a:xfrm rot="16200000" flipH="1">
            <a:off x="2186889" y="1684025"/>
            <a:ext cx="1615595" cy="83902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e 40">
            <a:extLst>
              <a:ext uri="{FF2B5EF4-FFF2-40B4-BE49-F238E27FC236}">
                <a16:creationId xmlns:a16="http://schemas.microsoft.com/office/drawing/2014/main" id="{65BCEC80-DA16-6035-67D4-312AA20234B0}"/>
              </a:ext>
            </a:extLst>
          </p:cNvPr>
          <p:cNvSpPr/>
          <p:nvPr/>
        </p:nvSpPr>
        <p:spPr>
          <a:xfrm>
            <a:off x="5382276" y="970219"/>
            <a:ext cx="361812" cy="1457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0180CF7-24CD-BA4C-3363-C663E68B4E65}"/>
              </a:ext>
            </a:extLst>
          </p:cNvPr>
          <p:cNvSpPr/>
          <p:nvPr/>
        </p:nvSpPr>
        <p:spPr>
          <a:xfrm>
            <a:off x="3383670" y="1212805"/>
            <a:ext cx="361812" cy="14026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F0166102-A700-F420-3FCC-871B3463DB77}"/>
              </a:ext>
            </a:extLst>
          </p:cNvPr>
          <p:cNvSpPr/>
          <p:nvPr/>
        </p:nvSpPr>
        <p:spPr>
          <a:xfrm>
            <a:off x="2907660" y="3474929"/>
            <a:ext cx="3658548" cy="552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Cambio di umore crescente</a:t>
            </a:r>
          </a:p>
        </p:txBody>
      </p:sp>
    </p:spTree>
    <p:extLst>
      <p:ext uri="{BB962C8B-B14F-4D97-AF65-F5344CB8AC3E}">
        <p14:creationId xmlns:p14="http://schemas.microsoft.com/office/powerpoint/2010/main" val="67299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26" grpId="0" animBg="1"/>
      <p:bldP spid="37" grpId="0" animBg="1"/>
      <p:bldP spid="38" grpId="0" animBg="1"/>
      <p:bldP spid="41" grpId="0" animBg="1"/>
      <p:bldP spid="42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36357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F00286"/>
                </a:solidFill>
              </a:rPr>
              <a:t>6.</a:t>
            </a:r>
            <a:endParaRPr dirty="0">
              <a:solidFill>
                <a:srgbClr val="F002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&amp; Sviluppi Futuri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600AF-AC11-42EC-8E46-28A13BA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0" y="114362"/>
            <a:ext cx="6660300" cy="307777"/>
          </a:xfrm>
        </p:spPr>
        <p:txBody>
          <a:bodyPr/>
          <a:lstStyle/>
          <a:p>
            <a:r>
              <a:rPr lang="it-IT" dirty="0">
                <a:latin typeface="+mj-lt"/>
              </a:rPr>
              <a:t>CONCLUSIONI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27E69E-87AC-4A44-A438-F54E4A698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2533C9-4135-C345-45A6-761031F4838A}"/>
              </a:ext>
            </a:extLst>
          </p:cNvPr>
          <p:cNvSpPr txBox="1"/>
          <p:nvPr/>
        </p:nvSpPr>
        <p:spPr>
          <a:xfrm>
            <a:off x="513116" y="829362"/>
            <a:ext cx="40588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it-IT" dirty="0">
                <a:solidFill>
                  <a:schemeClr val="tx1"/>
                </a:solidFill>
              </a:rPr>
              <a:t>La valutazione empirica ha dimostrato che: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modello MER base riesce nello scopo di generalizzare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modello user-</a:t>
            </a:r>
            <a:r>
              <a:rPr lang="it-IT" dirty="0" err="1">
                <a:solidFill>
                  <a:schemeClr val="tx1"/>
                </a:solidFill>
              </a:rPr>
              <a:t>tuned</a:t>
            </a:r>
            <a:r>
              <a:rPr lang="it-IT" dirty="0">
                <a:solidFill>
                  <a:schemeClr val="tx1"/>
                </a:solidFill>
              </a:rPr>
              <a:t> migliora effettivamente le performance, abbassando l’errore nelle predizioni non suggerite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sistema di raccomandazione non soffre del problema di «</a:t>
            </a:r>
            <a:r>
              <a:rPr lang="it-IT" dirty="0" err="1">
                <a:solidFill>
                  <a:schemeClr val="tx1"/>
                </a:solidFill>
              </a:rPr>
              <a:t>cold</a:t>
            </a:r>
            <a:r>
              <a:rPr lang="it-IT" dirty="0">
                <a:solidFill>
                  <a:schemeClr val="tx1"/>
                </a:solidFill>
              </a:rPr>
              <a:t> start»</a:t>
            </a:r>
          </a:p>
        </p:txBody>
      </p:sp>
      <p:pic>
        <p:nvPicPr>
          <p:cNvPr id="10" name="Picture 2" descr="Female person user woman young icon - User Pictures">
            <a:extLst>
              <a:ext uri="{FF2B5EF4-FFF2-40B4-BE49-F238E27FC236}">
                <a16:creationId xmlns:a16="http://schemas.microsoft.com/office/drawing/2014/main" id="{7479E3B6-5CAC-F9B4-E2F6-8874C0B43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58" y="932811"/>
            <a:ext cx="2202873" cy="22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ente D&amp;#39;Ingrandimento Vetro Della - Grafica vettoriale gratuita su Pixabay">
            <a:extLst>
              <a:ext uri="{FF2B5EF4-FFF2-40B4-BE49-F238E27FC236}">
                <a16:creationId xmlns:a16="http://schemas.microsoft.com/office/drawing/2014/main" id="{E6C2BF19-CC46-5CE6-915F-DDC7FEC9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29" y="829362"/>
            <a:ext cx="3691514" cy="36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57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0600AF-AC11-42EC-8E46-28A13BAC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0" y="76978"/>
            <a:ext cx="6660300" cy="307777"/>
          </a:xfrm>
        </p:spPr>
        <p:txBody>
          <a:bodyPr/>
          <a:lstStyle/>
          <a:p>
            <a:br>
              <a:rPr lang="it-IT" dirty="0">
                <a:latin typeface="+mj-lt"/>
              </a:rPr>
            </a:br>
            <a:r>
              <a:rPr lang="it-IT" dirty="0">
                <a:latin typeface="+mj-lt"/>
              </a:rPr>
              <a:t>SVILUPPI FUTURI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27E69E-87AC-4A44-A438-F54E4A698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02FF50-BEF6-4F7C-A0C1-82C9D0C3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6" y="1118695"/>
            <a:ext cx="2393497" cy="182899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E6400E-17E6-4AD1-8E1C-C19A8CE4131C}"/>
              </a:ext>
            </a:extLst>
          </p:cNvPr>
          <p:cNvSpPr txBox="1"/>
          <p:nvPr/>
        </p:nvSpPr>
        <p:spPr>
          <a:xfrm>
            <a:off x="829927" y="3109027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Wearable Computing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14C0853-E75D-9E1A-EFF7-134769750EC8}"/>
              </a:ext>
            </a:extLst>
          </p:cNvPr>
          <p:cNvSpPr txBox="1"/>
          <p:nvPr/>
        </p:nvSpPr>
        <p:spPr>
          <a:xfrm>
            <a:off x="3536371" y="3109026"/>
            <a:ext cx="2071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Real World Testing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BE98663-D2E1-164C-EDF0-BB879DD6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249" y="1444846"/>
            <a:ext cx="1339499" cy="1339499"/>
          </a:xfrm>
          <a:prstGeom prst="rect">
            <a:avLst/>
          </a:prstGeom>
        </p:spPr>
      </p:pic>
      <p:pic>
        <p:nvPicPr>
          <p:cNvPr id="15" name="Immagine 14" descr="Immagine che contiene testo, grafica vettoriale, luce&#10;&#10;Descrizione generata automaticamente">
            <a:extLst>
              <a:ext uri="{FF2B5EF4-FFF2-40B4-BE49-F238E27FC236}">
                <a16:creationId xmlns:a16="http://schemas.microsoft.com/office/drawing/2014/main" id="{9FAC2E1D-19AD-C4E5-F782-FADA1F2D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94" y="1082458"/>
            <a:ext cx="1673710" cy="167371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9C400B-AF7C-3E97-22F4-CC2960D9DCB2}"/>
              </a:ext>
            </a:extLst>
          </p:cNvPr>
          <p:cNvSpPr txBox="1"/>
          <p:nvPr/>
        </p:nvSpPr>
        <p:spPr>
          <a:xfrm>
            <a:off x="5777667" y="3109026"/>
            <a:ext cx="2280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142974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106" name="Google Shape;1106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BEF176"/>
                </a:solidFill>
              </a:rPr>
              <a:t>THANKS!</a:t>
            </a:r>
            <a:endParaRPr sz="3000" dirty="0">
              <a:solidFill>
                <a:srgbClr val="BEF176"/>
              </a:solidFill>
            </a:endParaRPr>
          </a:p>
        </p:txBody>
      </p:sp>
      <p:sp>
        <p:nvSpPr>
          <p:cNvPr id="1153" name="Google Shape;1153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1800" dirty="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AF9FFF"/>
              </a:solidFill>
            </a:endParaRPr>
          </a:p>
        </p:txBody>
      </p:sp>
      <p:sp>
        <p:nvSpPr>
          <p:cNvPr id="1154" name="Google Shape;1154;p3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1155" name="Google Shape;1155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56" name="Google Shape;115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4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097FF"/>
                </a:solidFill>
              </a:rPr>
              <a:t>1.</a:t>
            </a:r>
            <a:endParaRPr dirty="0">
              <a:solidFill>
                <a:srgbClr val="8097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9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732671" y="295186"/>
            <a:ext cx="7678657" cy="408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+mj-lt"/>
              </a:rPr>
              <a:t>Un panorama dell’ascolto di musica nel mondo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7042E6-BFD3-4665-AD6B-A1434D3A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6" y="602605"/>
            <a:ext cx="8148645" cy="29805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0D224A-2CEF-44CE-86CE-D6837A820D4D}"/>
              </a:ext>
            </a:extLst>
          </p:cNvPr>
          <p:cNvSpPr txBox="1"/>
          <p:nvPr/>
        </p:nvSpPr>
        <p:spPr>
          <a:xfrm>
            <a:off x="6573439" y="3242169"/>
            <a:ext cx="2072882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800" b="0" i="0" u="none" strike="noStrike" baseline="0" dirty="0">
                <a:solidFill>
                  <a:schemeClr val="tx1"/>
                </a:solidFill>
                <a:latin typeface="+mn-lt"/>
              </a:rPr>
              <a:t>https://www.scfitalia.it/kdocs/2021251/ifpi_engaging_with_music_poster.pdf</a:t>
            </a:r>
          </a:p>
        </p:txBody>
      </p:sp>
    </p:spTree>
    <p:extLst>
      <p:ext uri="{BB962C8B-B14F-4D97-AF65-F5344CB8AC3E}">
        <p14:creationId xmlns:p14="http://schemas.microsoft.com/office/powerpoint/2010/main" val="397129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1128485" y="1563085"/>
            <a:ext cx="6945327" cy="33814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1600" dirty="0">
                <a:latin typeface="+mn-lt"/>
              </a:rPr>
              <a:t>“</a:t>
            </a:r>
            <a:r>
              <a:rPr lang="en-US" sz="1600" i="1" dirty="0">
                <a:latin typeface="+mn-lt"/>
              </a:rPr>
              <a:t>Recommender systems are one of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i="1" dirty="0">
                <a:latin typeface="+mn-lt"/>
              </a:rPr>
              <a:t>those applications that can filter information in a personalized manner</a:t>
            </a:r>
            <a:r>
              <a:rPr lang="en-US" sz="1600" dirty="0">
                <a:latin typeface="+mn-lt"/>
              </a:rPr>
              <a:t>” 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dirty="0">
                <a:latin typeface="+mn-lt"/>
              </a:rPr>
              <a:t>(Schafer et al. 2001)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>
                <a:latin typeface="+mn-lt"/>
              </a:rPr>
              <a:t>“</a:t>
            </a:r>
            <a:r>
              <a:rPr lang="en-US" sz="1600" i="1" dirty="0">
                <a:latin typeface="+mn-lt"/>
              </a:rPr>
              <a:t>Recommender systems produce suggestions and recommendations to assist their users in many decision-making processes</a:t>
            </a:r>
            <a:r>
              <a:rPr lang="en-US" sz="1600" dirty="0">
                <a:latin typeface="+mn-lt"/>
              </a:rPr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>
                <a:latin typeface="+mn-lt"/>
              </a:rPr>
              <a:t>(</a:t>
            </a:r>
            <a:r>
              <a:rPr lang="en-US" sz="1300" dirty="0" err="1">
                <a:latin typeface="+mn-lt"/>
              </a:rPr>
              <a:t>Batmaz</a:t>
            </a:r>
            <a:r>
              <a:rPr lang="en-US" sz="1300" dirty="0">
                <a:latin typeface="+mn-lt"/>
              </a:rPr>
              <a:t> et al. 2018)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600" dirty="0">
                <a:latin typeface="+mn-lt"/>
              </a:rPr>
              <a:t>“</a:t>
            </a:r>
            <a:r>
              <a:rPr lang="en-US" sz="1600" i="1" dirty="0">
                <a:latin typeface="+mn-lt"/>
              </a:rPr>
              <a:t>Recommender Systems (RSs) are software tools and techniques providing suggestions for items to be of use to a user.</a:t>
            </a:r>
            <a:r>
              <a:rPr lang="en-US" sz="1600" dirty="0">
                <a:latin typeface="+mn-lt"/>
              </a:rPr>
              <a:t>” 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US" sz="1300" dirty="0">
                <a:latin typeface="+mn-lt"/>
              </a:rPr>
              <a:t>(Ricci et al. 2011)</a:t>
            </a:r>
          </a:p>
          <a:p>
            <a:pPr marL="342900" indent="-342900">
              <a:spcAft>
                <a:spcPts val="800"/>
              </a:spcAft>
            </a:pPr>
            <a:endParaRPr lang="en-US" sz="1800" dirty="0"/>
          </a:p>
          <a:p>
            <a:pPr marL="342900" indent="-342900">
              <a:spcAft>
                <a:spcPts val="800"/>
              </a:spcAft>
            </a:pPr>
            <a:endParaRPr lang="it-IT" sz="1800" dirty="0"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6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7490633D-0472-4BE1-9F5B-F6A28BD352B3}"/>
              </a:ext>
            </a:extLst>
          </p:cNvPr>
          <p:cNvSpPr txBox="1"/>
          <p:nvPr/>
        </p:nvSpPr>
        <p:spPr>
          <a:xfrm>
            <a:off x="2116666" y="86593"/>
            <a:ext cx="49106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 b="1" dirty="0">
                <a:solidFill>
                  <a:schemeClr val="tx1"/>
                </a:solidFill>
              </a:rPr>
              <a:t>Rappresentare le emozioni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5C2BAE1-98FB-48BC-9448-AD592CB46A55}"/>
              </a:ext>
            </a:extLst>
          </p:cNvPr>
          <p:cNvSpPr txBox="1"/>
          <p:nvPr/>
        </p:nvSpPr>
        <p:spPr>
          <a:xfrm>
            <a:off x="600867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discreti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37ADEA-647B-4670-A809-228247F3C62E}"/>
              </a:ext>
            </a:extLst>
          </p:cNvPr>
          <p:cNvSpPr txBox="1"/>
          <p:nvPr/>
        </p:nvSpPr>
        <p:spPr>
          <a:xfrm>
            <a:off x="5215831" y="4522227"/>
            <a:ext cx="2863889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solidFill>
                  <a:schemeClr val="tx1"/>
                </a:solidFill>
              </a:rPr>
              <a:t>Modelli continui</a:t>
            </a:r>
          </a:p>
        </p:txBody>
      </p:sp>
      <p:pic>
        <p:nvPicPr>
          <p:cNvPr id="5" name="Immagine 4" descr="Immagine che contiene bigliettodavisita, testo, accessorio, ombrello&#10;&#10;Descrizione generata automaticamente">
            <a:extLst>
              <a:ext uri="{FF2B5EF4-FFF2-40B4-BE49-F238E27FC236}">
                <a16:creationId xmlns:a16="http://schemas.microsoft.com/office/drawing/2014/main" id="{2FF3329F-D37E-4725-946A-16442B82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59" y="724222"/>
            <a:ext cx="3496706" cy="3496706"/>
          </a:xfrm>
          <a:prstGeom prst="rect">
            <a:avLst/>
          </a:prstGeom>
          <a:ln w="2857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CB420A-2261-CBB1-2160-0FBE4A87B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639" y="753527"/>
            <a:ext cx="4318275" cy="343809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F12934-88D0-7831-5B2B-C0320F3E6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242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775855"/>
            <a:ext cx="7433400" cy="160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43FF98"/>
                </a:solidFill>
              </a:rPr>
              <a:t>2.</a:t>
            </a:r>
            <a:endParaRPr dirty="0">
              <a:solidFill>
                <a:srgbClr val="43FF9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Stato dell’Arte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76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666751" y="83156"/>
            <a:ext cx="7943850" cy="3952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Tendenze nei sistemi di raccomandazione in ambito musicale</a:t>
            </a:r>
            <a:endParaRPr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3FD54C-F70C-4BB0-ACE8-CD524A14E634}"/>
              </a:ext>
            </a:extLst>
          </p:cNvPr>
          <p:cNvSpPr txBox="1"/>
          <p:nvPr/>
        </p:nvSpPr>
        <p:spPr>
          <a:xfrm>
            <a:off x="6007965" y="4329620"/>
            <a:ext cx="286388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Batmaz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Z.,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Yurekli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A., Bilge, A., &amp; </a:t>
            </a:r>
            <a:r>
              <a:rPr lang="en-US" sz="800" b="0" i="0" u="none" strike="noStrike" baseline="0" dirty="0" err="1">
                <a:solidFill>
                  <a:schemeClr val="tx1"/>
                </a:solidFill>
                <a:latin typeface="+mn-lt"/>
              </a:rPr>
              <a:t>Kaleli</a:t>
            </a:r>
            <a:r>
              <a:rPr lang="en-US" sz="800" b="0" i="0" u="none" strike="noStrike" baseline="0" dirty="0">
                <a:solidFill>
                  <a:schemeClr val="tx1"/>
                </a:solidFill>
                <a:latin typeface="+mn-lt"/>
              </a:rPr>
              <a:t>, C. (2019). A review on deep learning for recommender systems: challenges and remedies. Artificial Intelligence Review, 52(1), 1-37.</a:t>
            </a:r>
            <a:endParaRPr lang="it-IT" sz="8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DB6588D5-EB7C-4B95-8772-3122BE3F2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301996"/>
              </p:ext>
            </p:extLst>
          </p:nvPr>
        </p:nvGraphicFramePr>
        <p:xfrm>
          <a:off x="114984" y="675703"/>
          <a:ext cx="8756870" cy="357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043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4294967295"/>
          </p:nvPr>
        </p:nvSpPr>
        <p:spPr>
          <a:xfrm>
            <a:off x="1515775" y="0"/>
            <a:ext cx="6661150" cy="3968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Difficoltà legate ai sistemi di raccomandazione</a:t>
            </a:r>
            <a:endParaRPr dirty="0">
              <a:latin typeface="+mj-lt"/>
            </a:endParaRPr>
          </a:p>
        </p:txBody>
      </p:sp>
      <p:sp>
        <p:nvSpPr>
          <p:cNvPr id="740" name="Google Shape;740;p17"/>
          <p:cNvSpPr txBox="1">
            <a:spLocks noGrp="1"/>
          </p:cNvSpPr>
          <p:nvPr>
            <p:ph type="body" idx="4294967295"/>
          </p:nvPr>
        </p:nvSpPr>
        <p:spPr>
          <a:xfrm>
            <a:off x="169333" y="1441999"/>
            <a:ext cx="3925888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Sparsity problem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b="1" dirty="0"/>
              <a:t>Cold Start</a:t>
            </a:r>
          </a:p>
          <a:p>
            <a:pPr lvl="1">
              <a:spcBef>
                <a:spcPts val="0"/>
              </a:spcBef>
              <a:buChar char="▹"/>
            </a:pPr>
            <a:r>
              <a:rPr lang="en" dirty="0"/>
              <a:t>New User Problem </a:t>
            </a:r>
          </a:p>
          <a:p>
            <a:pPr lvl="1">
              <a:spcBef>
                <a:spcPts val="0"/>
              </a:spcBef>
              <a:buChar char="▹"/>
            </a:pPr>
            <a:r>
              <a:rPr lang="it-IT" dirty="0"/>
              <a:t>N</a:t>
            </a:r>
            <a:r>
              <a:rPr lang="en" dirty="0"/>
              <a:t>ew Item Problem</a:t>
            </a:r>
          </a:p>
        </p:txBody>
      </p:sp>
      <p:graphicFrame>
        <p:nvGraphicFramePr>
          <p:cNvPr id="10" name="Google Shape;822;p24">
            <a:extLst>
              <a:ext uri="{FF2B5EF4-FFF2-40B4-BE49-F238E27FC236}">
                <a16:creationId xmlns:a16="http://schemas.microsoft.com/office/drawing/2014/main" id="{2CB3B702-CCC4-448D-9448-962CD0FBD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530386"/>
              </p:ext>
            </p:extLst>
          </p:nvPr>
        </p:nvGraphicFramePr>
        <p:xfrm>
          <a:off x="5201971" y="951574"/>
          <a:ext cx="3772696" cy="3396688"/>
        </p:xfrm>
        <a:graphic>
          <a:graphicData uri="http://schemas.openxmlformats.org/drawingml/2006/table">
            <a:tbl>
              <a:tblPr>
                <a:noFill/>
                <a:tableStyleId>{31778BD7-CB1E-45C7-9444-F9178D188997}</a:tableStyleId>
              </a:tblPr>
              <a:tblGrid>
                <a:gridCol w="94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A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Item B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sng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Item</a:t>
                      </a:r>
                      <a:endParaRPr sz="1300" b="1" u="sng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1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2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3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4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86915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5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227051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User 6</a:t>
                      </a:r>
                      <a:endParaRPr sz="1300" b="1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4</a:t>
                      </a:r>
                      <a:endParaRPr sz="1800" b="1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29094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1" u="sng" dirty="0">
                          <a:solidFill>
                            <a:schemeClr val="dk2"/>
                          </a:solidFill>
                          <a:latin typeface="Catamaran Thin"/>
                          <a:ea typeface="Catamaran Thin"/>
                          <a:cs typeface="Catamaran Thin"/>
                          <a:sym typeface="Catamaran Thin"/>
                        </a:rPr>
                        <a:t>New User</a:t>
                      </a:r>
                      <a:endParaRPr sz="1300" b="1" u="sng" dirty="0">
                        <a:solidFill>
                          <a:schemeClr val="dk2"/>
                        </a:solidFill>
                        <a:latin typeface="Catamaran Thin"/>
                        <a:ea typeface="Catamaran Thin"/>
                        <a:cs typeface="Catamaran Thin"/>
                        <a:sym typeface="Catamaran Thi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NaN</a:t>
                      </a:r>
                      <a:endParaRPr sz="1400" b="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7FF">
                        <a:alpha val="206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58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251300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770</Words>
  <Application>Microsoft Office PowerPoint</Application>
  <PresentationFormat>Presentazione su schermo (16:9)</PresentationFormat>
  <Paragraphs>292</Paragraphs>
  <Slides>25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CMR10</vt:lpstr>
      <vt:lpstr>Calibri</vt:lpstr>
      <vt:lpstr>CMTI10</vt:lpstr>
      <vt:lpstr>Arial</vt:lpstr>
      <vt:lpstr>Catamaran</vt:lpstr>
      <vt:lpstr>Catamaran Thin</vt:lpstr>
      <vt:lpstr>Hubert template</vt:lpstr>
      <vt:lpstr>Presentazione standard di PowerPoint</vt:lpstr>
      <vt:lpstr>ROADMAP</vt:lpstr>
      <vt:lpstr>1. Introduzione</vt:lpstr>
      <vt:lpstr>Un panorama dell’ascolto di musica nel mondo</vt:lpstr>
      <vt:lpstr>Presentazione standard di PowerPoint</vt:lpstr>
      <vt:lpstr>Presentazione standard di PowerPoint</vt:lpstr>
      <vt:lpstr>2. Stato dell’Arte</vt:lpstr>
      <vt:lpstr>Tendenze nei sistemi di raccomandazione in ambito musicale</vt:lpstr>
      <vt:lpstr>Difficoltà legate ai sistemi di raccomandazione</vt:lpstr>
      <vt:lpstr>3. Descrizione dei Modelli Proposti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4. User-Tuning</vt:lpstr>
      <vt:lpstr>Presentazione standard di PowerPoint</vt:lpstr>
      <vt:lpstr>Presentazione standard di PowerPoint</vt:lpstr>
      <vt:lpstr>5. Generazione di Playlist Personalizzata</vt:lpstr>
      <vt:lpstr>Presentazione standard di PowerPoint</vt:lpstr>
      <vt:lpstr>6. Conclusioni &amp; Sviluppi Futuri</vt:lpstr>
      <vt:lpstr>CONCLUSIONI</vt:lpstr>
      <vt:lpstr> SVILUPPI FUTURI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mattia marchi</cp:lastModifiedBy>
  <cp:revision>68</cp:revision>
  <dcterms:modified xsi:type="dcterms:W3CDTF">2022-10-17T09:44:51Z</dcterms:modified>
</cp:coreProperties>
</file>